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Lst>
  <p:notesMasterIdLst>
    <p:notesMasterId r:id="rId29"/>
  </p:notesMasterIdLst>
  <p:handoutMasterIdLst>
    <p:handoutMasterId r:id="rId30"/>
  </p:handoutMasterIdLst>
  <p:sldIdLst>
    <p:sldId id="256" r:id="rId5"/>
    <p:sldId id="257" r:id="rId6"/>
    <p:sldId id="276" r:id="rId7"/>
    <p:sldId id="331" r:id="rId8"/>
    <p:sldId id="263" r:id="rId9"/>
    <p:sldId id="259" r:id="rId10"/>
    <p:sldId id="339" r:id="rId11"/>
    <p:sldId id="341" r:id="rId12"/>
    <p:sldId id="324" r:id="rId13"/>
    <p:sldId id="277" r:id="rId14"/>
    <p:sldId id="326" r:id="rId15"/>
    <p:sldId id="290" r:id="rId16"/>
    <p:sldId id="266" r:id="rId17"/>
    <p:sldId id="343" r:id="rId18"/>
    <p:sldId id="308" r:id="rId19"/>
    <p:sldId id="332" r:id="rId20"/>
    <p:sldId id="300" r:id="rId21"/>
    <p:sldId id="346" r:id="rId22"/>
    <p:sldId id="335" r:id="rId23"/>
    <p:sldId id="336" r:id="rId24"/>
    <p:sldId id="301" r:id="rId25"/>
    <p:sldId id="305" r:id="rId26"/>
    <p:sldId id="286" r:id="rId27"/>
    <p:sldId id="287" r:id="rId28"/>
  </p:sldIdLst>
  <p:sldSz cx="9144000" cy="6858000" type="screen4x3"/>
  <p:notesSz cx="6881813" cy="9296400"/>
  <p:defaultTextStyle>
    <a:defPPr>
      <a:defRPr lang="en-US"/>
    </a:defPPr>
    <a:lvl1pPr algn="l" defTabSz="912813" rtl="0" fontAlgn="base">
      <a:spcBef>
        <a:spcPct val="0"/>
      </a:spcBef>
      <a:spcAft>
        <a:spcPct val="0"/>
      </a:spcAft>
      <a:defRPr kern="1200">
        <a:solidFill>
          <a:schemeClr val="tx1"/>
        </a:solidFill>
        <a:latin typeface="Arial" panose="020B0604020202020204" pitchFamily="34" charset="0"/>
        <a:ea typeface="+mn-ea"/>
        <a:cs typeface="+mn-cs"/>
      </a:defRPr>
    </a:lvl1pPr>
    <a:lvl2pPr marL="455613" indent="1588" algn="l" defTabSz="912813" rtl="0" fontAlgn="base">
      <a:spcBef>
        <a:spcPct val="0"/>
      </a:spcBef>
      <a:spcAft>
        <a:spcPct val="0"/>
      </a:spcAft>
      <a:defRPr kern="1200">
        <a:solidFill>
          <a:schemeClr val="tx1"/>
        </a:solidFill>
        <a:latin typeface="Arial" panose="020B0604020202020204" pitchFamily="34" charset="0"/>
        <a:ea typeface="+mn-ea"/>
        <a:cs typeface="+mn-cs"/>
      </a:defRPr>
    </a:lvl2pPr>
    <a:lvl3pPr marL="912813" indent="1588" algn="l" defTabSz="912813" rtl="0" fontAlgn="base">
      <a:spcBef>
        <a:spcPct val="0"/>
      </a:spcBef>
      <a:spcAft>
        <a:spcPct val="0"/>
      </a:spcAft>
      <a:defRPr kern="1200">
        <a:solidFill>
          <a:schemeClr val="tx1"/>
        </a:solidFill>
        <a:latin typeface="Arial" panose="020B0604020202020204" pitchFamily="34" charset="0"/>
        <a:ea typeface="+mn-ea"/>
        <a:cs typeface="+mn-cs"/>
      </a:defRPr>
    </a:lvl3pPr>
    <a:lvl4pPr marL="1370013" indent="1588" algn="l" defTabSz="912813" rtl="0" fontAlgn="base">
      <a:spcBef>
        <a:spcPct val="0"/>
      </a:spcBef>
      <a:spcAft>
        <a:spcPct val="0"/>
      </a:spcAft>
      <a:defRPr kern="1200">
        <a:solidFill>
          <a:schemeClr val="tx1"/>
        </a:solidFill>
        <a:latin typeface="Arial" panose="020B0604020202020204" pitchFamily="34" charset="0"/>
        <a:ea typeface="+mn-ea"/>
        <a:cs typeface="+mn-cs"/>
      </a:defRPr>
    </a:lvl4pPr>
    <a:lvl5pPr marL="1827213" indent="1588" algn="l" defTabSz="912813"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149" autoAdjust="0"/>
    <p:restoredTop sz="95414" autoAdjust="0"/>
  </p:normalViewPr>
  <p:slideViewPr>
    <p:cSldViewPr>
      <p:cViewPr varScale="1">
        <p:scale>
          <a:sx n="109" d="100"/>
          <a:sy n="109" d="100"/>
        </p:scale>
        <p:origin x="1272" y="108"/>
      </p:cViewPr>
      <p:guideLst>
        <p:guide orient="horz" pos="2160"/>
        <p:guide pos="2880"/>
      </p:guideLst>
    </p:cSldViewPr>
  </p:slideViewPr>
  <p:outlineViewPr>
    <p:cViewPr>
      <p:scale>
        <a:sx n="33" d="100"/>
        <a:sy n="33" d="100"/>
      </p:scale>
      <p:origin x="48" y="7554"/>
    </p:cViewPr>
  </p:outlineViewPr>
  <p:notesTextViewPr>
    <p:cViewPr>
      <p:scale>
        <a:sx n="3" d="2"/>
        <a:sy n="3" d="2"/>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97313" y="0"/>
            <a:ext cx="2982912" cy="466725"/>
          </a:xfrm>
          <a:prstGeom prst="rect">
            <a:avLst/>
          </a:prstGeom>
        </p:spPr>
        <p:txBody>
          <a:bodyPr vert="horz" lIns="91440" tIns="45720" rIns="91440" bIns="45720" rtlCol="0"/>
          <a:lstStyle>
            <a:lvl1pPr algn="r">
              <a:defRPr sz="1200"/>
            </a:lvl1pPr>
          </a:lstStyle>
          <a:p>
            <a:fld id="{2E03FCFE-45B2-48BB-B97D-07EC0C04A09F}" type="datetimeFigureOut">
              <a:rPr lang="en-US" smtClean="0"/>
              <a:t>5/24/2018</a:t>
            </a:fld>
            <a:endParaRPr lang="en-US" dirty="0"/>
          </a:p>
        </p:txBody>
      </p:sp>
      <p:sp>
        <p:nvSpPr>
          <p:cNvPr id="4" name="Footer Placeholder 3"/>
          <p:cNvSpPr>
            <a:spLocks noGrp="1"/>
          </p:cNvSpPr>
          <p:nvPr>
            <p:ph type="ftr" sz="quarter" idx="2"/>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7313" y="8829675"/>
            <a:ext cx="2982912" cy="466725"/>
          </a:xfrm>
          <a:prstGeom prst="rect">
            <a:avLst/>
          </a:prstGeom>
        </p:spPr>
        <p:txBody>
          <a:bodyPr vert="horz" lIns="91440" tIns="45720" rIns="91440" bIns="45720" rtlCol="0" anchor="b"/>
          <a:lstStyle>
            <a:lvl1pPr algn="r">
              <a:defRPr sz="1200"/>
            </a:lvl1pPr>
          </a:lstStyle>
          <a:p>
            <a:fld id="{CFD6691E-ADC5-4F07-A228-4CF722C466CC}" type="slidenum">
              <a:rPr lang="en-US" smtClean="0"/>
              <a:t>‹#›</a:t>
            </a:fld>
            <a:endParaRPr lang="en-US" dirty="0"/>
          </a:p>
        </p:txBody>
      </p:sp>
    </p:spTree>
    <p:extLst>
      <p:ext uri="{BB962C8B-B14F-4D97-AF65-F5344CB8AC3E}">
        <p14:creationId xmlns:p14="http://schemas.microsoft.com/office/powerpoint/2010/main" val="3016125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5138"/>
          </a:xfrm>
          <a:prstGeom prst="rect">
            <a:avLst/>
          </a:prstGeom>
        </p:spPr>
        <p:txBody>
          <a:bodyPr vert="horz" lIns="93177" tIns="46589" rIns="93177" bIns="46589" rtlCol="0"/>
          <a:lstStyle>
            <a:lvl1pPr algn="l" defTabSz="931665"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98102" y="0"/>
            <a:ext cx="2982119" cy="465138"/>
          </a:xfrm>
          <a:prstGeom prst="rect">
            <a:avLst/>
          </a:prstGeom>
        </p:spPr>
        <p:txBody>
          <a:bodyPr vert="horz" lIns="93177" tIns="46589" rIns="93177" bIns="46589" rtlCol="0"/>
          <a:lstStyle>
            <a:lvl1pPr algn="r" defTabSz="931665" fontAlgn="auto">
              <a:spcBef>
                <a:spcPts val="0"/>
              </a:spcBef>
              <a:spcAft>
                <a:spcPts val="0"/>
              </a:spcAft>
              <a:defRPr sz="1200">
                <a:latin typeface="+mn-lt"/>
              </a:defRPr>
            </a:lvl1pPr>
          </a:lstStyle>
          <a:p>
            <a:pPr>
              <a:defRPr/>
            </a:pPr>
            <a:fld id="{3711AAF1-1F4D-4D24-800B-61DB8CE8ECC1}" type="datetimeFigureOut">
              <a:rPr lang="en-US"/>
              <a:pPr>
                <a:defRPr/>
              </a:pPr>
              <a:t>5/24/2018</a:t>
            </a:fld>
            <a:endParaRPr lang="en-US" dirty="0"/>
          </a:p>
        </p:txBody>
      </p:sp>
      <p:sp>
        <p:nvSpPr>
          <p:cNvPr id="4" name="Slide Image Placeholder 3"/>
          <p:cNvSpPr>
            <a:spLocks noGrp="1" noRot="1" noChangeAspect="1"/>
          </p:cNvSpPr>
          <p:nvPr>
            <p:ph type="sldImg" idx="2"/>
          </p:nvPr>
        </p:nvSpPr>
        <p:spPr>
          <a:xfrm>
            <a:off x="1116013" y="696913"/>
            <a:ext cx="4649787"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688182" y="4416426"/>
            <a:ext cx="55054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2982119" cy="465138"/>
          </a:xfrm>
          <a:prstGeom prst="rect">
            <a:avLst/>
          </a:prstGeom>
        </p:spPr>
        <p:txBody>
          <a:bodyPr vert="horz" lIns="93177" tIns="46589" rIns="93177" bIns="46589" rtlCol="0" anchor="b"/>
          <a:lstStyle>
            <a:lvl1pPr algn="l" defTabSz="931665"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98102" y="8829675"/>
            <a:ext cx="2982119" cy="465138"/>
          </a:xfrm>
          <a:prstGeom prst="rect">
            <a:avLst/>
          </a:prstGeom>
        </p:spPr>
        <p:txBody>
          <a:bodyPr vert="horz" wrap="square" lIns="93177" tIns="46589" rIns="93177" bIns="46589" numCol="1" anchor="b" anchorCtr="0" compatLnSpc="1">
            <a:prstTxWarp prst="textNoShape">
              <a:avLst/>
            </a:prstTxWarp>
          </a:bodyPr>
          <a:lstStyle>
            <a:lvl1pPr algn="r" defTabSz="930275">
              <a:defRPr sz="1200">
                <a:latin typeface="Calibri" panose="020F0502020204030204" pitchFamily="34" charset="0"/>
              </a:defRPr>
            </a:lvl1pPr>
          </a:lstStyle>
          <a:p>
            <a:fld id="{F46B7A18-F1B2-4AE3-9CF4-087ACC001E35}" type="slidenum">
              <a:rPr lang="en-US" altLang="en-US"/>
              <a:pPr/>
              <a:t>‹#›</a:t>
            </a:fld>
            <a:endParaRPr lang="en-US" altLang="en-US" dirty="0"/>
          </a:p>
        </p:txBody>
      </p:sp>
    </p:spTree>
    <p:extLst>
      <p:ext uri="{BB962C8B-B14F-4D97-AF65-F5344CB8AC3E}">
        <p14:creationId xmlns:p14="http://schemas.microsoft.com/office/powerpoint/2010/main" val="32729486"/>
      </p:ext>
    </p:extLst>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B7A18-F1B2-4AE3-9CF4-087ACC001E35}" type="slidenum">
              <a:rPr lang="en-US" altLang="en-US" smtClean="0"/>
              <a:pPr/>
              <a:t>1</a:t>
            </a:fld>
            <a:endParaRPr lang="en-US" altLang="en-US" dirty="0"/>
          </a:p>
        </p:txBody>
      </p:sp>
    </p:spTree>
    <p:extLst>
      <p:ext uri="{BB962C8B-B14F-4D97-AF65-F5344CB8AC3E}">
        <p14:creationId xmlns:p14="http://schemas.microsoft.com/office/powerpoint/2010/main" val="669123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B7A18-F1B2-4AE3-9CF4-087ACC001E35}" type="slidenum">
              <a:rPr lang="en-US" altLang="en-US" smtClean="0"/>
              <a:pPr/>
              <a:t>10</a:t>
            </a:fld>
            <a:endParaRPr lang="en-US" altLang="en-US" dirty="0"/>
          </a:p>
        </p:txBody>
      </p:sp>
    </p:spTree>
    <p:extLst>
      <p:ext uri="{BB962C8B-B14F-4D97-AF65-F5344CB8AC3E}">
        <p14:creationId xmlns:p14="http://schemas.microsoft.com/office/powerpoint/2010/main" val="24586338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B7A18-F1B2-4AE3-9CF4-087ACC001E35}" type="slidenum">
              <a:rPr lang="en-US" altLang="en-US" smtClean="0"/>
              <a:pPr/>
              <a:t>11</a:t>
            </a:fld>
            <a:endParaRPr lang="en-US" altLang="en-US" dirty="0"/>
          </a:p>
        </p:txBody>
      </p:sp>
    </p:spTree>
    <p:extLst>
      <p:ext uri="{BB962C8B-B14F-4D97-AF65-F5344CB8AC3E}">
        <p14:creationId xmlns:p14="http://schemas.microsoft.com/office/powerpoint/2010/main" val="1668630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B7A18-F1B2-4AE3-9CF4-087ACC001E35}" type="slidenum">
              <a:rPr lang="en-US" altLang="en-US" smtClean="0"/>
              <a:pPr/>
              <a:t>12</a:t>
            </a:fld>
            <a:endParaRPr lang="en-US" altLang="en-US" dirty="0"/>
          </a:p>
        </p:txBody>
      </p:sp>
    </p:spTree>
    <p:extLst>
      <p:ext uri="{BB962C8B-B14F-4D97-AF65-F5344CB8AC3E}">
        <p14:creationId xmlns:p14="http://schemas.microsoft.com/office/powerpoint/2010/main" val="3319458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B7A18-F1B2-4AE3-9CF4-087ACC001E35}" type="slidenum">
              <a:rPr lang="en-US" altLang="en-US" smtClean="0"/>
              <a:pPr/>
              <a:t>13</a:t>
            </a:fld>
            <a:endParaRPr lang="en-US" altLang="en-US" dirty="0"/>
          </a:p>
        </p:txBody>
      </p:sp>
    </p:spTree>
    <p:extLst>
      <p:ext uri="{BB962C8B-B14F-4D97-AF65-F5344CB8AC3E}">
        <p14:creationId xmlns:p14="http://schemas.microsoft.com/office/powerpoint/2010/main" val="20202268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B7A18-F1B2-4AE3-9CF4-087ACC001E35}" type="slidenum">
              <a:rPr lang="en-US" altLang="en-US" smtClean="0"/>
              <a:pPr/>
              <a:t>14</a:t>
            </a:fld>
            <a:endParaRPr lang="en-US" altLang="en-US" dirty="0"/>
          </a:p>
        </p:txBody>
      </p:sp>
    </p:spTree>
    <p:extLst>
      <p:ext uri="{BB962C8B-B14F-4D97-AF65-F5344CB8AC3E}">
        <p14:creationId xmlns:p14="http://schemas.microsoft.com/office/powerpoint/2010/main" val="31374227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B7A18-F1B2-4AE3-9CF4-087ACC001E35}" type="slidenum">
              <a:rPr lang="en-US" altLang="en-US" smtClean="0"/>
              <a:pPr/>
              <a:t>15</a:t>
            </a:fld>
            <a:endParaRPr lang="en-US" altLang="en-US" dirty="0"/>
          </a:p>
        </p:txBody>
      </p:sp>
    </p:spTree>
    <p:extLst>
      <p:ext uri="{BB962C8B-B14F-4D97-AF65-F5344CB8AC3E}">
        <p14:creationId xmlns:p14="http://schemas.microsoft.com/office/powerpoint/2010/main" val="517608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B7A18-F1B2-4AE3-9CF4-087ACC001E35}" type="slidenum">
              <a:rPr lang="en-US" altLang="en-US" smtClean="0"/>
              <a:pPr/>
              <a:t>16</a:t>
            </a:fld>
            <a:endParaRPr lang="en-US" altLang="en-US" dirty="0"/>
          </a:p>
        </p:txBody>
      </p:sp>
    </p:spTree>
    <p:extLst>
      <p:ext uri="{BB962C8B-B14F-4D97-AF65-F5344CB8AC3E}">
        <p14:creationId xmlns:p14="http://schemas.microsoft.com/office/powerpoint/2010/main" val="2580298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B7A18-F1B2-4AE3-9CF4-087ACC001E35}" type="slidenum">
              <a:rPr lang="en-US" altLang="en-US" smtClean="0"/>
              <a:pPr/>
              <a:t>17</a:t>
            </a:fld>
            <a:endParaRPr lang="en-US" altLang="en-US" dirty="0"/>
          </a:p>
        </p:txBody>
      </p:sp>
    </p:spTree>
    <p:extLst>
      <p:ext uri="{BB962C8B-B14F-4D97-AF65-F5344CB8AC3E}">
        <p14:creationId xmlns:p14="http://schemas.microsoft.com/office/powerpoint/2010/main" val="27962234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B7A18-F1B2-4AE3-9CF4-087ACC001E35}" type="slidenum">
              <a:rPr lang="en-US" altLang="en-US" smtClean="0"/>
              <a:pPr/>
              <a:t>18</a:t>
            </a:fld>
            <a:endParaRPr lang="en-US" altLang="en-US" dirty="0"/>
          </a:p>
        </p:txBody>
      </p:sp>
    </p:spTree>
    <p:extLst>
      <p:ext uri="{BB962C8B-B14F-4D97-AF65-F5344CB8AC3E}">
        <p14:creationId xmlns:p14="http://schemas.microsoft.com/office/powerpoint/2010/main" val="10804859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B7A18-F1B2-4AE3-9CF4-087ACC001E35}" type="slidenum">
              <a:rPr lang="en-US" altLang="en-US" smtClean="0"/>
              <a:pPr/>
              <a:t>19</a:t>
            </a:fld>
            <a:endParaRPr lang="en-US" altLang="en-US" dirty="0"/>
          </a:p>
        </p:txBody>
      </p:sp>
    </p:spTree>
    <p:extLst>
      <p:ext uri="{BB962C8B-B14F-4D97-AF65-F5344CB8AC3E}">
        <p14:creationId xmlns:p14="http://schemas.microsoft.com/office/powerpoint/2010/main" val="2517429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B7A18-F1B2-4AE3-9CF4-087ACC001E35}" type="slidenum">
              <a:rPr lang="en-US" altLang="en-US" smtClean="0"/>
              <a:pPr/>
              <a:t>2</a:t>
            </a:fld>
            <a:endParaRPr lang="en-US" altLang="en-US" dirty="0"/>
          </a:p>
        </p:txBody>
      </p:sp>
    </p:spTree>
    <p:extLst>
      <p:ext uri="{BB962C8B-B14F-4D97-AF65-F5344CB8AC3E}">
        <p14:creationId xmlns:p14="http://schemas.microsoft.com/office/powerpoint/2010/main" val="19210450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B7A18-F1B2-4AE3-9CF4-087ACC001E35}" type="slidenum">
              <a:rPr lang="en-US" altLang="en-US" smtClean="0"/>
              <a:pPr/>
              <a:t>20</a:t>
            </a:fld>
            <a:endParaRPr lang="en-US" altLang="en-US" dirty="0"/>
          </a:p>
        </p:txBody>
      </p:sp>
    </p:spTree>
    <p:extLst>
      <p:ext uri="{BB962C8B-B14F-4D97-AF65-F5344CB8AC3E}">
        <p14:creationId xmlns:p14="http://schemas.microsoft.com/office/powerpoint/2010/main" val="3320940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B7A18-F1B2-4AE3-9CF4-087ACC001E35}" type="slidenum">
              <a:rPr lang="en-US" altLang="en-US" smtClean="0"/>
              <a:pPr/>
              <a:t>21</a:t>
            </a:fld>
            <a:endParaRPr lang="en-US" altLang="en-US" dirty="0"/>
          </a:p>
        </p:txBody>
      </p:sp>
    </p:spTree>
    <p:extLst>
      <p:ext uri="{BB962C8B-B14F-4D97-AF65-F5344CB8AC3E}">
        <p14:creationId xmlns:p14="http://schemas.microsoft.com/office/powerpoint/2010/main" val="4422462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B7A18-F1B2-4AE3-9CF4-087ACC001E35}" type="slidenum">
              <a:rPr lang="en-US" altLang="en-US" smtClean="0"/>
              <a:pPr/>
              <a:t>22</a:t>
            </a:fld>
            <a:endParaRPr lang="en-US" altLang="en-US" dirty="0"/>
          </a:p>
        </p:txBody>
      </p:sp>
    </p:spTree>
    <p:extLst>
      <p:ext uri="{BB962C8B-B14F-4D97-AF65-F5344CB8AC3E}">
        <p14:creationId xmlns:p14="http://schemas.microsoft.com/office/powerpoint/2010/main" val="1979727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B7A18-F1B2-4AE3-9CF4-087ACC001E35}" type="slidenum">
              <a:rPr lang="en-US" altLang="en-US" smtClean="0"/>
              <a:pPr/>
              <a:t>23</a:t>
            </a:fld>
            <a:endParaRPr lang="en-US" altLang="en-US" dirty="0"/>
          </a:p>
        </p:txBody>
      </p:sp>
    </p:spTree>
    <p:extLst>
      <p:ext uri="{BB962C8B-B14F-4D97-AF65-F5344CB8AC3E}">
        <p14:creationId xmlns:p14="http://schemas.microsoft.com/office/powerpoint/2010/main" val="5431219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B7A18-F1B2-4AE3-9CF4-087ACC001E35}" type="slidenum">
              <a:rPr lang="en-US" altLang="en-US" smtClean="0"/>
              <a:pPr/>
              <a:t>24</a:t>
            </a:fld>
            <a:endParaRPr lang="en-US" altLang="en-US" dirty="0"/>
          </a:p>
        </p:txBody>
      </p:sp>
    </p:spTree>
    <p:extLst>
      <p:ext uri="{BB962C8B-B14F-4D97-AF65-F5344CB8AC3E}">
        <p14:creationId xmlns:p14="http://schemas.microsoft.com/office/powerpoint/2010/main" val="3605206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B7A18-F1B2-4AE3-9CF4-087ACC001E35}" type="slidenum">
              <a:rPr lang="en-US" altLang="en-US" smtClean="0"/>
              <a:pPr/>
              <a:t>3</a:t>
            </a:fld>
            <a:endParaRPr lang="en-US" altLang="en-US" dirty="0"/>
          </a:p>
        </p:txBody>
      </p:sp>
    </p:spTree>
    <p:extLst>
      <p:ext uri="{BB962C8B-B14F-4D97-AF65-F5344CB8AC3E}">
        <p14:creationId xmlns:p14="http://schemas.microsoft.com/office/powerpoint/2010/main" val="610910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B7A18-F1B2-4AE3-9CF4-087ACC001E35}" type="slidenum">
              <a:rPr lang="en-US" altLang="en-US" smtClean="0"/>
              <a:pPr/>
              <a:t>4</a:t>
            </a:fld>
            <a:endParaRPr lang="en-US" altLang="en-US" dirty="0"/>
          </a:p>
        </p:txBody>
      </p:sp>
    </p:spTree>
    <p:extLst>
      <p:ext uri="{BB962C8B-B14F-4D97-AF65-F5344CB8AC3E}">
        <p14:creationId xmlns:p14="http://schemas.microsoft.com/office/powerpoint/2010/main" val="2061871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B7A18-F1B2-4AE3-9CF4-087ACC001E35}" type="slidenum">
              <a:rPr lang="en-US" altLang="en-US" smtClean="0"/>
              <a:pPr/>
              <a:t>5</a:t>
            </a:fld>
            <a:endParaRPr lang="en-US" altLang="en-US" dirty="0"/>
          </a:p>
        </p:txBody>
      </p:sp>
    </p:spTree>
    <p:extLst>
      <p:ext uri="{BB962C8B-B14F-4D97-AF65-F5344CB8AC3E}">
        <p14:creationId xmlns:p14="http://schemas.microsoft.com/office/powerpoint/2010/main" val="511561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B7A18-F1B2-4AE3-9CF4-087ACC001E35}" type="slidenum">
              <a:rPr lang="en-US" altLang="en-US" smtClean="0"/>
              <a:pPr/>
              <a:t>6</a:t>
            </a:fld>
            <a:endParaRPr lang="en-US" altLang="en-US" dirty="0"/>
          </a:p>
        </p:txBody>
      </p:sp>
    </p:spTree>
    <p:extLst>
      <p:ext uri="{BB962C8B-B14F-4D97-AF65-F5344CB8AC3E}">
        <p14:creationId xmlns:p14="http://schemas.microsoft.com/office/powerpoint/2010/main" val="1582095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B7A18-F1B2-4AE3-9CF4-087ACC001E35}" type="slidenum">
              <a:rPr lang="en-US" altLang="en-US" smtClean="0"/>
              <a:pPr/>
              <a:t>7</a:t>
            </a:fld>
            <a:endParaRPr lang="en-US" altLang="en-US" dirty="0"/>
          </a:p>
        </p:txBody>
      </p:sp>
    </p:spTree>
    <p:extLst>
      <p:ext uri="{BB962C8B-B14F-4D97-AF65-F5344CB8AC3E}">
        <p14:creationId xmlns:p14="http://schemas.microsoft.com/office/powerpoint/2010/main" val="154486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B7A18-F1B2-4AE3-9CF4-087ACC001E35}" type="slidenum">
              <a:rPr lang="en-US" altLang="en-US" smtClean="0"/>
              <a:pPr/>
              <a:t>8</a:t>
            </a:fld>
            <a:endParaRPr lang="en-US" altLang="en-US" dirty="0"/>
          </a:p>
        </p:txBody>
      </p:sp>
    </p:spTree>
    <p:extLst>
      <p:ext uri="{BB962C8B-B14F-4D97-AF65-F5344CB8AC3E}">
        <p14:creationId xmlns:p14="http://schemas.microsoft.com/office/powerpoint/2010/main" val="4249769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6B7A18-F1B2-4AE3-9CF4-087ACC001E35}" type="slidenum">
              <a:rPr lang="en-US" altLang="en-US" smtClean="0"/>
              <a:pPr/>
              <a:t>9</a:t>
            </a:fld>
            <a:endParaRPr lang="en-US" altLang="en-US" dirty="0"/>
          </a:p>
        </p:txBody>
      </p:sp>
    </p:spTree>
    <p:extLst>
      <p:ext uri="{BB962C8B-B14F-4D97-AF65-F5344CB8AC3E}">
        <p14:creationId xmlns:p14="http://schemas.microsoft.com/office/powerpoint/2010/main" val="1308692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1F3775A-2714-4AFA-9CD3-64CA70E014B6}" type="datetimeFigureOut">
              <a:rPr lang="en-US"/>
              <a:pPr>
                <a:defRPr/>
              </a:pPr>
              <a:t>5/24/2018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1BA6A261-FEED-47ED-A7B7-41CB1C06A44F}" type="slidenum">
              <a:rPr lang="en-US" altLang="en-US"/>
              <a:pPr/>
              <a:t>‹#›</a:t>
            </a:fld>
            <a:endParaRPr lang="en-US" altLang="en-US" dirty="0"/>
          </a:p>
        </p:txBody>
      </p:sp>
    </p:spTree>
    <p:extLst>
      <p:ext uri="{BB962C8B-B14F-4D97-AF65-F5344CB8AC3E}">
        <p14:creationId xmlns:p14="http://schemas.microsoft.com/office/powerpoint/2010/main" val="2359743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DE9A8D4-95DE-4DAE-9EE9-0733DEBDDC74}" type="datetimeFigureOut">
              <a:rPr lang="en-US"/>
              <a:pPr>
                <a:defRPr/>
              </a:pPr>
              <a:t>5/24/2018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738C5C51-AC1A-456D-8170-2492B56951DA}" type="slidenum">
              <a:rPr lang="en-US" altLang="en-US"/>
              <a:pPr/>
              <a:t>‹#›</a:t>
            </a:fld>
            <a:endParaRPr lang="en-US" altLang="en-US" dirty="0"/>
          </a:p>
        </p:txBody>
      </p:sp>
    </p:spTree>
    <p:extLst>
      <p:ext uri="{BB962C8B-B14F-4D97-AF65-F5344CB8AC3E}">
        <p14:creationId xmlns:p14="http://schemas.microsoft.com/office/powerpoint/2010/main" val="2011576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2E8F254-84C8-4745-ABCE-D4A85E970571}" type="datetimeFigureOut">
              <a:rPr lang="en-US"/>
              <a:pPr>
                <a:defRPr/>
              </a:pPr>
              <a:t>5/24/2018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C419C254-3A86-4494-9B62-D3030E6A0894}" type="slidenum">
              <a:rPr lang="en-US" altLang="en-US"/>
              <a:pPr/>
              <a:t>‹#›</a:t>
            </a:fld>
            <a:endParaRPr lang="en-US" altLang="en-US" dirty="0"/>
          </a:p>
        </p:txBody>
      </p:sp>
    </p:spTree>
    <p:extLst>
      <p:ext uri="{BB962C8B-B14F-4D97-AF65-F5344CB8AC3E}">
        <p14:creationId xmlns:p14="http://schemas.microsoft.com/office/powerpoint/2010/main" val="1465919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71A9BC0-6BC1-4A34-8262-C7D56C699528}" type="datetimeFigureOut">
              <a:rPr lang="en-US"/>
              <a:pPr>
                <a:defRPr/>
              </a:pPr>
              <a:t>5/24/2018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23F4AEB4-5914-4097-8422-F3FCF8CAF884}" type="slidenum">
              <a:rPr lang="en-US" altLang="en-US"/>
              <a:pPr/>
              <a:t>‹#›</a:t>
            </a:fld>
            <a:endParaRPr lang="en-US" altLang="en-US" dirty="0"/>
          </a:p>
        </p:txBody>
      </p:sp>
    </p:spTree>
    <p:extLst>
      <p:ext uri="{BB962C8B-B14F-4D97-AF65-F5344CB8AC3E}">
        <p14:creationId xmlns:p14="http://schemas.microsoft.com/office/powerpoint/2010/main" val="766449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5D6B445-E7E9-4C46-A5E3-B6DFDBCBBAE0}" type="datetimeFigureOut">
              <a:rPr lang="en-US"/>
              <a:pPr>
                <a:defRPr/>
              </a:pPr>
              <a:t>5/24/2018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D9A04AE4-FED2-44E8-874E-1CFC14E756CA}" type="slidenum">
              <a:rPr lang="en-US" altLang="en-US"/>
              <a:pPr/>
              <a:t>‹#›</a:t>
            </a:fld>
            <a:endParaRPr lang="en-US" altLang="en-US" dirty="0"/>
          </a:p>
        </p:txBody>
      </p:sp>
    </p:spTree>
    <p:extLst>
      <p:ext uri="{BB962C8B-B14F-4D97-AF65-F5344CB8AC3E}">
        <p14:creationId xmlns:p14="http://schemas.microsoft.com/office/powerpoint/2010/main" val="2648431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11E2FF4-938F-49DE-9BE0-CE99F99B2FC5}" type="datetimeFigureOut">
              <a:rPr lang="en-US"/>
              <a:pPr>
                <a:defRPr/>
              </a:pPr>
              <a:t>5/24/2018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8441A99E-FE50-4FE2-AE8F-ABB1E7902779}" type="slidenum">
              <a:rPr lang="en-US" altLang="en-US"/>
              <a:pPr/>
              <a:t>‹#›</a:t>
            </a:fld>
            <a:endParaRPr lang="en-US" altLang="en-US" dirty="0"/>
          </a:p>
        </p:txBody>
      </p:sp>
    </p:spTree>
    <p:extLst>
      <p:ext uri="{BB962C8B-B14F-4D97-AF65-F5344CB8AC3E}">
        <p14:creationId xmlns:p14="http://schemas.microsoft.com/office/powerpoint/2010/main" val="1274477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7000E14-D0B2-4962-B194-212A0F0C50A2}" type="datetimeFigureOut">
              <a:rPr lang="en-US"/>
              <a:pPr>
                <a:defRPr/>
              </a:pPr>
              <a:t>5/24/2018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3223A578-CCC9-4100-B7B1-A92318B421DD}" type="slidenum">
              <a:rPr lang="en-US" altLang="en-US"/>
              <a:pPr/>
              <a:t>‹#›</a:t>
            </a:fld>
            <a:endParaRPr lang="en-US" altLang="en-US" dirty="0"/>
          </a:p>
        </p:txBody>
      </p:sp>
    </p:spTree>
    <p:extLst>
      <p:ext uri="{BB962C8B-B14F-4D97-AF65-F5344CB8AC3E}">
        <p14:creationId xmlns:p14="http://schemas.microsoft.com/office/powerpoint/2010/main" val="2186994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CBF1E5F-61D3-436A-ADA3-A6A4262741BF}" type="datetimeFigureOut">
              <a:rPr lang="en-US"/>
              <a:pPr>
                <a:defRPr/>
              </a:pPr>
              <a:t>5/24/2018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F211E096-C47F-4E40-A9DF-E6626D37A094}" type="slidenum">
              <a:rPr lang="en-US" altLang="en-US"/>
              <a:pPr/>
              <a:t>‹#›</a:t>
            </a:fld>
            <a:endParaRPr lang="en-US" altLang="en-US" dirty="0"/>
          </a:p>
        </p:txBody>
      </p:sp>
    </p:spTree>
    <p:extLst>
      <p:ext uri="{BB962C8B-B14F-4D97-AF65-F5344CB8AC3E}">
        <p14:creationId xmlns:p14="http://schemas.microsoft.com/office/powerpoint/2010/main" val="428150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F34600-838B-4B5E-958C-09C8A25D36B4}" type="datetimeFigureOut">
              <a:rPr lang="en-US"/>
              <a:pPr>
                <a:defRPr/>
              </a:pPr>
              <a:t>5/24/2018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A31A0A51-663C-43C7-ADA6-5EAC2F581FE7}" type="slidenum">
              <a:rPr lang="en-US" altLang="en-US"/>
              <a:pPr/>
              <a:t>‹#›</a:t>
            </a:fld>
            <a:endParaRPr lang="en-US" altLang="en-US" dirty="0"/>
          </a:p>
        </p:txBody>
      </p:sp>
    </p:spTree>
    <p:extLst>
      <p:ext uri="{BB962C8B-B14F-4D97-AF65-F5344CB8AC3E}">
        <p14:creationId xmlns:p14="http://schemas.microsoft.com/office/powerpoint/2010/main" val="4126623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0"/>
            <a:ext cx="3008313" cy="4691063"/>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FB56EC9-351A-4384-8CD0-6CB73216DFDF}" type="datetimeFigureOut">
              <a:rPr lang="en-US"/>
              <a:pPr>
                <a:defRPr/>
              </a:pPr>
              <a:t>5/24/2018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A0659981-89E7-469A-89FC-CA45779388EF}" type="slidenum">
              <a:rPr lang="en-US" altLang="en-US"/>
              <a:pPr/>
              <a:t>‹#›</a:t>
            </a:fld>
            <a:endParaRPr lang="en-US" altLang="en-US" dirty="0"/>
          </a:p>
        </p:txBody>
      </p:sp>
    </p:spTree>
    <p:extLst>
      <p:ext uri="{BB962C8B-B14F-4D97-AF65-F5344CB8AC3E}">
        <p14:creationId xmlns:p14="http://schemas.microsoft.com/office/powerpoint/2010/main" val="3984874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916A3CF-2D82-4125-9BE3-6ECAE352DB09}" type="datetimeFigureOut">
              <a:rPr lang="en-US"/>
              <a:pPr>
                <a:defRPr/>
              </a:pPr>
              <a:t>5/24/2018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A0E9761B-C0CD-4F90-9FC3-9744D5E03AA9}" type="slidenum">
              <a:rPr lang="en-US" altLang="en-US"/>
              <a:pPr/>
              <a:t>‹#›</a:t>
            </a:fld>
            <a:endParaRPr lang="en-US" altLang="en-US" dirty="0"/>
          </a:p>
        </p:txBody>
      </p:sp>
    </p:spTree>
    <p:extLst>
      <p:ext uri="{BB962C8B-B14F-4D97-AF65-F5344CB8AC3E}">
        <p14:creationId xmlns:p14="http://schemas.microsoft.com/office/powerpoint/2010/main" val="1310397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29" tIns="45714" rIns="91429" bIns="45714" rtlCol="0" anchor="ctr"/>
          <a:lstStyle>
            <a:lvl1pPr algn="l" defTabSz="914293" fontAlgn="auto">
              <a:spcBef>
                <a:spcPts val="0"/>
              </a:spcBef>
              <a:spcAft>
                <a:spcPts val="0"/>
              </a:spcAft>
              <a:defRPr sz="1200">
                <a:solidFill>
                  <a:schemeClr val="tx1">
                    <a:tint val="75000"/>
                  </a:schemeClr>
                </a:solidFill>
                <a:latin typeface="+mn-lt"/>
              </a:defRPr>
            </a:lvl1pPr>
          </a:lstStyle>
          <a:p>
            <a:pPr>
              <a:defRPr/>
            </a:pPr>
            <a:fld id="{B9A35D9D-9D0E-4068-9CF0-87E8E793B09D}" type="datetimeFigureOut">
              <a:rPr lang="en-US"/>
              <a:pPr>
                <a:defRPr/>
              </a:pPr>
              <a:t>5/24/2018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29" tIns="45714" rIns="91429" bIns="45714" rtlCol="0" anchor="ctr"/>
          <a:lstStyle>
            <a:lvl1pPr algn="ctr" defTabSz="914293"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7" name="Rectangle 6"/>
          <p:cNvSpPr/>
          <p:nvPr userDrawn="1"/>
        </p:nvSpPr>
        <p:spPr>
          <a:xfrm rot="16200000">
            <a:off x="1828800" y="-457200"/>
            <a:ext cx="5486400" cy="9144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defTabSz="1018705" fontAlgn="auto">
              <a:spcBef>
                <a:spcPts val="0"/>
              </a:spcBef>
              <a:spcAft>
                <a:spcPts val="0"/>
              </a:spcAft>
              <a:defRPr/>
            </a:pPr>
            <a:endParaRPr lang="en-US" dirty="0"/>
          </a:p>
        </p:txBody>
      </p:sp>
      <p:sp>
        <p:nvSpPr>
          <p:cNvPr id="8" name="Rectangle 7"/>
          <p:cNvSpPr/>
          <p:nvPr userDrawn="1"/>
        </p:nvSpPr>
        <p:spPr>
          <a:xfrm rot="16200000">
            <a:off x="4482306" y="-3358356"/>
            <a:ext cx="1303338" cy="802005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defTabSz="1018705" fontAlgn="auto">
              <a:spcBef>
                <a:spcPts val="0"/>
              </a:spcBef>
              <a:spcAft>
                <a:spcPts val="0"/>
              </a:spcAft>
              <a:defRPr/>
            </a:pPr>
            <a:endParaRPr lang="en-US" dirty="0"/>
          </a:p>
        </p:txBody>
      </p:sp>
      <p:sp>
        <p:nvSpPr>
          <p:cNvPr id="9" name="Rectangle 8"/>
          <p:cNvSpPr/>
          <p:nvPr userDrawn="1"/>
        </p:nvSpPr>
        <p:spPr>
          <a:xfrm>
            <a:off x="0" y="0"/>
            <a:ext cx="1123950" cy="1303338"/>
          </a:xfrm>
          <a:prstGeom prst="rect">
            <a:avLst/>
          </a:prstGeom>
          <a:solidFill>
            <a:srgbClr val="F76003"/>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defTabSz="1018705" fontAlgn="auto">
              <a:spcBef>
                <a:spcPts val="0"/>
              </a:spcBef>
              <a:spcAft>
                <a:spcPts val="0"/>
              </a:spcAft>
              <a:defRPr/>
            </a:pPr>
            <a:endParaRPr lang="en-US" dirty="0"/>
          </a:p>
        </p:txBody>
      </p:sp>
      <p:sp>
        <p:nvSpPr>
          <p:cNvPr id="10" name="Rectangle 9"/>
          <p:cNvSpPr/>
          <p:nvPr userDrawn="1"/>
        </p:nvSpPr>
        <p:spPr>
          <a:xfrm rot="16200000">
            <a:off x="5066506" y="-2647156"/>
            <a:ext cx="134938" cy="8020050"/>
          </a:xfrm>
          <a:prstGeom prst="rect">
            <a:avLst/>
          </a:prstGeom>
          <a:solidFill>
            <a:srgbClr val="7F9BD3"/>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defTabSz="1018705" fontAlgn="auto">
              <a:spcBef>
                <a:spcPts val="0"/>
              </a:spcBef>
              <a:spcAft>
                <a:spcPts val="0"/>
              </a:spcAft>
              <a:defRPr/>
            </a:pPr>
            <a:endParaRPr lang="en-US" dirty="0"/>
          </a:p>
        </p:txBody>
      </p:sp>
      <p:sp>
        <p:nvSpPr>
          <p:cNvPr id="11" name="Rectangle 10"/>
          <p:cNvSpPr/>
          <p:nvPr userDrawn="1"/>
        </p:nvSpPr>
        <p:spPr>
          <a:xfrm>
            <a:off x="0" y="1295400"/>
            <a:ext cx="1123950" cy="134938"/>
          </a:xfrm>
          <a:prstGeom prst="rect">
            <a:avLst/>
          </a:prstGeom>
          <a:solidFill>
            <a:srgbClr val="FD9A5D"/>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defTabSz="1018705" fontAlgn="auto">
              <a:spcBef>
                <a:spcPts val="0"/>
              </a:spcBef>
              <a:spcAft>
                <a:spcPts val="0"/>
              </a:spcAft>
              <a:defRPr/>
            </a:pPr>
            <a:endParaRPr lang="en-US" dirty="0"/>
          </a:p>
        </p:txBody>
      </p:sp>
      <p:sp>
        <p:nvSpPr>
          <p:cNvPr id="31" name="Slide Number Placeholder 5"/>
          <p:cNvSpPr>
            <a:spLocks noGrp="1"/>
          </p:cNvSpPr>
          <p:nvPr>
            <p:ph type="sldNum" sz="quarter" idx="4"/>
          </p:nvPr>
        </p:nvSpPr>
        <p:spPr>
          <a:xfrm>
            <a:off x="6553200" y="6356350"/>
            <a:ext cx="2133600" cy="365125"/>
          </a:xfrm>
          <a:prstGeom prst="rect">
            <a:avLst/>
          </a:prstGeom>
        </p:spPr>
        <p:txBody>
          <a:bodyPr vert="horz" wrap="square" lIns="91429" tIns="45714" rIns="91429" bIns="45714" numCol="1" anchor="ctr" anchorCtr="0" compatLnSpc="1">
            <a:prstTxWarp prst="textNoShape">
              <a:avLst/>
            </a:prstTxWarp>
          </a:bodyPr>
          <a:lstStyle>
            <a:lvl1pPr algn="r">
              <a:defRPr sz="1200">
                <a:solidFill>
                  <a:schemeClr val="bg1"/>
                </a:solidFill>
                <a:latin typeface="Calibri" panose="020F0502020204030204" pitchFamily="34" charset="0"/>
              </a:defRPr>
            </a:lvl1pPr>
          </a:lstStyle>
          <a:p>
            <a:fld id="{AAFA8C14-FF34-4914-854A-6997D3611501}" type="slidenum">
              <a:rPr lang="en-US" altLang="en-US"/>
              <a:pPr/>
              <a:t>‹#›</a:t>
            </a:fld>
            <a:endParaRPr lang="en-US" altLang="en-US" dirty="0"/>
          </a:p>
        </p:txBody>
      </p:sp>
      <p:pic>
        <p:nvPicPr>
          <p:cNvPr id="1036" name="Picture 1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49225" y="152400"/>
            <a:ext cx="841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2813" rtl="0" eaLnBrk="0" fontAlgn="base" hangingPunct="0">
        <a:spcBef>
          <a:spcPct val="0"/>
        </a:spcBef>
        <a:spcAft>
          <a:spcPct val="0"/>
        </a:spcAft>
        <a:defRPr sz="4400" kern="1200">
          <a:solidFill>
            <a:schemeClr val="tx1"/>
          </a:solidFill>
          <a:latin typeface="+mj-lt"/>
          <a:ea typeface="+mj-ea"/>
          <a:cs typeface="+mj-cs"/>
        </a:defRPr>
      </a:lvl1pPr>
      <a:lvl2pPr algn="ctr" defTabSz="912813" rtl="0" eaLnBrk="0" fontAlgn="base" hangingPunct="0">
        <a:spcBef>
          <a:spcPct val="0"/>
        </a:spcBef>
        <a:spcAft>
          <a:spcPct val="0"/>
        </a:spcAft>
        <a:defRPr sz="4400">
          <a:solidFill>
            <a:schemeClr val="tx1"/>
          </a:solidFill>
          <a:latin typeface="Calibri" pitchFamily="34" charset="0"/>
        </a:defRPr>
      </a:lvl2pPr>
      <a:lvl3pPr algn="ctr" defTabSz="912813" rtl="0" eaLnBrk="0" fontAlgn="base" hangingPunct="0">
        <a:spcBef>
          <a:spcPct val="0"/>
        </a:spcBef>
        <a:spcAft>
          <a:spcPct val="0"/>
        </a:spcAft>
        <a:defRPr sz="4400">
          <a:solidFill>
            <a:schemeClr val="tx1"/>
          </a:solidFill>
          <a:latin typeface="Calibri" pitchFamily="34" charset="0"/>
        </a:defRPr>
      </a:lvl3pPr>
      <a:lvl4pPr algn="ctr" defTabSz="912813" rtl="0" eaLnBrk="0" fontAlgn="base" hangingPunct="0">
        <a:spcBef>
          <a:spcPct val="0"/>
        </a:spcBef>
        <a:spcAft>
          <a:spcPct val="0"/>
        </a:spcAft>
        <a:defRPr sz="4400">
          <a:solidFill>
            <a:schemeClr val="tx1"/>
          </a:solidFill>
          <a:latin typeface="Calibri" pitchFamily="34" charset="0"/>
        </a:defRPr>
      </a:lvl4pPr>
      <a:lvl5pPr algn="ctr" defTabSz="912813" rtl="0" eaLnBrk="0" fontAlgn="base" hangingPunct="0">
        <a:spcBef>
          <a:spcPct val="0"/>
        </a:spcBef>
        <a:spcAft>
          <a:spcPct val="0"/>
        </a:spcAft>
        <a:defRPr sz="4400">
          <a:solidFill>
            <a:schemeClr val="tx1"/>
          </a:solidFill>
          <a:latin typeface="Calibri" pitchFamily="34" charset="0"/>
        </a:defRPr>
      </a:lvl5pPr>
      <a:lvl6pPr marL="457200" algn="ctr" defTabSz="912813" rtl="0" fontAlgn="base">
        <a:spcBef>
          <a:spcPct val="0"/>
        </a:spcBef>
        <a:spcAft>
          <a:spcPct val="0"/>
        </a:spcAft>
        <a:defRPr sz="4400">
          <a:solidFill>
            <a:schemeClr val="tx1"/>
          </a:solidFill>
          <a:latin typeface="Calibri" pitchFamily="34" charset="0"/>
        </a:defRPr>
      </a:lvl6pPr>
      <a:lvl7pPr marL="914400" algn="ctr" defTabSz="912813" rtl="0" fontAlgn="base">
        <a:spcBef>
          <a:spcPct val="0"/>
        </a:spcBef>
        <a:spcAft>
          <a:spcPct val="0"/>
        </a:spcAft>
        <a:defRPr sz="4400">
          <a:solidFill>
            <a:schemeClr val="tx1"/>
          </a:solidFill>
          <a:latin typeface="Calibri" pitchFamily="34" charset="0"/>
        </a:defRPr>
      </a:lvl7pPr>
      <a:lvl8pPr marL="1371600" algn="ctr" defTabSz="912813" rtl="0" fontAlgn="base">
        <a:spcBef>
          <a:spcPct val="0"/>
        </a:spcBef>
        <a:spcAft>
          <a:spcPct val="0"/>
        </a:spcAft>
        <a:defRPr sz="4400">
          <a:solidFill>
            <a:schemeClr val="tx1"/>
          </a:solidFill>
          <a:latin typeface="Calibri" pitchFamily="34" charset="0"/>
        </a:defRPr>
      </a:lvl8pPr>
      <a:lvl9pPr marL="1828800" algn="ctr" defTabSz="912813" rtl="0" fontAlgn="base">
        <a:spcBef>
          <a:spcPct val="0"/>
        </a:spcBef>
        <a:spcAft>
          <a:spcPct val="0"/>
        </a:spcAft>
        <a:defRPr sz="4400">
          <a:solidFill>
            <a:schemeClr val="tx1"/>
          </a:solidFill>
          <a:latin typeface="Calibri" pitchFamily="34" charset="0"/>
        </a:defRPr>
      </a:lvl9pPr>
    </p:titleStyle>
    <p:body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7"/>
          <p:cNvSpPr>
            <a:spLocks noChangeArrowheads="1"/>
          </p:cNvSpPr>
          <p:nvPr/>
        </p:nvSpPr>
        <p:spPr bwMode="auto">
          <a:xfrm>
            <a:off x="1371601" y="1752600"/>
            <a:ext cx="7537902" cy="3154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600" dirty="0">
                <a:solidFill>
                  <a:schemeClr val="bg1"/>
                </a:solidFill>
                <a:latin typeface="Tahoma" panose="020B0604030504040204" pitchFamily="34" charset="0"/>
                <a:cs typeface="Tahoma" panose="020B0604030504040204" pitchFamily="34" charset="0"/>
              </a:rPr>
              <a:t>RFP Solicitation No.: CQ18193/ST</a:t>
            </a:r>
          </a:p>
          <a:p>
            <a:pPr algn="ctr" eaLnBrk="1" hangingPunct="1"/>
            <a:endParaRPr lang="en-US" altLang="en-US" sz="2100" dirty="0">
              <a:solidFill>
                <a:schemeClr val="bg1"/>
              </a:solidFill>
              <a:latin typeface="Tahoma" panose="020B0604030504040204" pitchFamily="34" charset="0"/>
              <a:cs typeface="Tahoma" panose="020B0604030504040204" pitchFamily="34" charset="0"/>
            </a:endParaRPr>
          </a:p>
          <a:p>
            <a:pPr algn="ctr" eaLnBrk="1" hangingPunct="1"/>
            <a:r>
              <a:rPr lang="en-US" altLang="en-US" sz="2800" dirty="0">
                <a:solidFill>
                  <a:schemeClr val="bg1"/>
                </a:solidFill>
                <a:latin typeface="Tahoma" panose="020B0604030504040204" pitchFamily="34" charset="0"/>
                <a:cs typeface="Tahoma" panose="020B0604030504040204" pitchFamily="34" charset="0"/>
              </a:rPr>
              <a:t>Digital Wall Scapes &amp; Display Terminals </a:t>
            </a:r>
          </a:p>
          <a:p>
            <a:pPr algn="ctr" eaLnBrk="1" hangingPunct="1"/>
            <a:r>
              <a:rPr lang="en-US" altLang="en-US" sz="2800" dirty="0">
                <a:solidFill>
                  <a:schemeClr val="bg1"/>
                </a:solidFill>
                <a:latin typeface="Tahoma" panose="020B0604030504040204" pitchFamily="34" charset="0"/>
                <a:cs typeface="Tahoma" panose="020B0604030504040204" pitchFamily="34" charset="0"/>
              </a:rPr>
              <a:t>Pre-Proposal Meeting</a:t>
            </a:r>
          </a:p>
          <a:p>
            <a:pPr algn="ctr" eaLnBrk="1" hangingPunct="1"/>
            <a:endParaRPr lang="en-US" altLang="en-US" sz="2800" dirty="0">
              <a:solidFill>
                <a:srgbClr val="FF0000"/>
              </a:solidFill>
              <a:latin typeface="Tahoma" panose="020B0604030504040204" pitchFamily="34" charset="0"/>
              <a:cs typeface="Tahoma" panose="020B0604030504040204" pitchFamily="34" charset="0"/>
            </a:endParaRPr>
          </a:p>
          <a:p>
            <a:pPr algn="ctr" eaLnBrk="1" hangingPunct="1"/>
            <a:r>
              <a:rPr lang="en-US" altLang="en-US" sz="2800" dirty="0">
                <a:solidFill>
                  <a:schemeClr val="bg1"/>
                </a:solidFill>
                <a:latin typeface="Tahoma" panose="020B0604030504040204" pitchFamily="34" charset="0"/>
                <a:cs typeface="Tahoma" panose="020B0604030504040204" pitchFamily="34" charset="0"/>
              </a:rPr>
              <a:t>25-May-2018</a:t>
            </a:r>
            <a:endParaRPr lang="en-US" altLang="en-US" dirty="0">
              <a:solidFill>
                <a:schemeClr val="bg1"/>
              </a:solidFill>
              <a:latin typeface="Tahoma" panose="020B0604030504040204" pitchFamily="34" charset="0"/>
              <a:cs typeface="Tahoma" panose="020B0604030504040204" pitchFamily="34" charset="0"/>
            </a:endParaRPr>
          </a:p>
          <a:p>
            <a:pPr eaLnBrk="1" hangingPunct="1"/>
            <a:endParaRPr lang="en-US" altLang="en-US" dirty="0">
              <a:solidFill>
                <a:schemeClr val="bg1"/>
              </a:solidFill>
              <a:latin typeface="Tahoma" panose="020B0604030504040204" pitchFamily="34" charset="0"/>
              <a:cs typeface="Tahoma" panose="020B0604030504040204" pitchFamily="34" charset="0"/>
            </a:endParaRPr>
          </a:p>
          <a:p>
            <a:pPr eaLnBrk="1" hangingPunct="1"/>
            <a:endParaRPr lang="en-US" altLang="en-US" dirty="0">
              <a:solidFill>
                <a:schemeClr val="bg1"/>
              </a:solidFill>
              <a:latin typeface="Tahoma" panose="020B0604030504040204" pitchFamily="34" charset="0"/>
              <a:cs typeface="Tahoma" panose="020B0604030504040204" pitchFamily="34" charset="0"/>
            </a:endParaRPr>
          </a:p>
        </p:txBody>
      </p:sp>
      <p:sp>
        <p:nvSpPr>
          <p:cNvPr id="2051" name="TextBox 25"/>
          <p:cNvSpPr txBox="1">
            <a:spLocks noChangeArrowheads="1"/>
          </p:cNvSpPr>
          <p:nvPr/>
        </p:nvSpPr>
        <p:spPr bwMode="auto">
          <a:xfrm>
            <a:off x="1219200" y="533400"/>
            <a:ext cx="800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cap="small" dirty="0">
                <a:solidFill>
                  <a:schemeClr val="bg1"/>
                </a:solidFill>
                <a:latin typeface="Tahoma" panose="020B0604030504040204" pitchFamily="34" charset="0"/>
                <a:cs typeface="Tahoma" panose="020B0604030504040204" pitchFamily="34" charset="0"/>
              </a:rPr>
              <a:t>Washington Metropolitan Area Transit Authority</a:t>
            </a:r>
          </a:p>
        </p:txBody>
      </p:sp>
      <p:sp>
        <p:nvSpPr>
          <p:cNvPr id="6" name="Rectangle 5"/>
          <p:cNvSpPr/>
          <p:nvPr/>
        </p:nvSpPr>
        <p:spPr>
          <a:xfrm>
            <a:off x="0" y="1430338"/>
            <a:ext cx="1123950" cy="5427662"/>
          </a:xfrm>
          <a:prstGeom prst="rect">
            <a:avLst/>
          </a:prstGeom>
          <a:solidFill>
            <a:srgbClr val="FF601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defTabSz="1018705" fontAlgn="auto">
              <a:spcBef>
                <a:spcPts val="0"/>
              </a:spcBef>
              <a:spcAft>
                <a:spcPts val="0"/>
              </a:spcAft>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br>
              <a:rPr lang="en-US" sz="4000" b="1"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40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b="1" cap="small" dirty="0">
                <a:solidFill>
                  <a:schemeClr val="bg1"/>
                </a:solidFill>
                <a:latin typeface="Tahoma" panose="020B0604030504040204" pitchFamily="34" charset="0"/>
                <a:ea typeface="Tahoma" panose="020B0604030504040204" pitchFamily="34" charset="0"/>
                <a:cs typeface="Tahoma" panose="020B0604030504040204" pitchFamily="34" charset="0"/>
              </a:rPr>
              <a:t>Solicitation &amp; Specifications</a:t>
            </a:r>
            <a:br>
              <a:rPr lang="en-US" sz="4000" b="1" cap="small" dirty="0">
                <a:solidFill>
                  <a:schemeClr val="bg1"/>
                </a:solidFill>
                <a:latin typeface="Tahoma" panose="020B0604030504040204" pitchFamily="34" charset="0"/>
                <a:ea typeface="Tahoma" panose="020B0604030504040204" pitchFamily="34" charset="0"/>
                <a:cs typeface="Tahoma" panose="020B0604030504040204" pitchFamily="34" charset="0"/>
              </a:rPr>
            </a:br>
            <a:endParaRPr lang="en-US" sz="4000" b="1" cap="small"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457200" y="1600200"/>
            <a:ext cx="8229600" cy="4953000"/>
          </a:xfrm>
        </p:spPr>
        <p:txBody>
          <a:bodyPr/>
          <a:lstStyle/>
          <a:p>
            <a:pPr marL="0" indent="0" algn="ctr">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The Solicitation documents are available on WMATA’s website: https://www.wmata.com/about/business/  </a:t>
            </a:r>
          </a:p>
          <a:p>
            <a:pPr algn="ct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883989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535" y="76200"/>
            <a:ext cx="8229600" cy="1143000"/>
          </a:xfrm>
        </p:spPr>
        <p:txBody>
          <a:bodyPr/>
          <a:lstStyle/>
          <a:p>
            <a:r>
              <a:rPr lang="en-US" sz="3200" b="1" cap="small" dirty="0">
                <a:solidFill>
                  <a:schemeClr val="bg1"/>
                </a:solidFill>
                <a:latin typeface="Tahoma" panose="020B0604030504040204" pitchFamily="34" charset="0"/>
                <a:ea typeface="Tahoma" panose="020B0604030504040204" pitchFamily="34" charset="0"/>
                <a:cs typeface="Tahoma" panose="020B0604030504040204" pitchFamily="34" charset="0"/>
              </a:rPr>
              <a:t>Proposing Requirements</a:t>
            </a:r>
          </a:p>
        </p:txBody>
      </p:sp>
      <p:sp>
        <p:nvSpPr>
          <p:cNvPr id="3" name="Content Placeholder 2"/>
          <p:cNvSpPr>
            <a:spLocks noGrp="1"/>
          </p:cNvSpPr>
          <p:nvPr>
            <p:ph idx="1"/>
          </p:nvPr>
        </p:nvSpPr>
        <p:spPr>
          <a:xfrm>
            <a:off x="457200" y="1600200"/>
            <a:ext cx="8229600" cy="4953000"/>
          </a:xfrm>
        </p:spPr>
        <p:txBody>
          <a:bodyPr/>
          <a:lstStyle/>
          <a:p>
            <a:pPr>
              <a:buFont typeface="Wingdings" panose="05000000000000000000" pitchFamily="2" charset="2"/>
              <a:buChar char="Ø"/>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Each Proposer shall furnish the information required by the RFP. Proposers are expected to examine the RFP Documents. Failure to do so will be at the Proposer’s risk. </a:t>
            </a:r>
          </a:p>
          <a:p>
            <a:pPr>
              <a:buFont typeface="Wingdings" panose="05000000000000000000" pitchFamily="2" charset="2"/>
              <a:buChar char="Ø"/>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Proposers are required to acknowledge receipt of all Amendments to this RFP on the designated form to be submitted with their proposal. Failure to acknowledge all Amendments may cause the Proposal to be considered non responsive, which would require rejection of the Proposal.</a:t>
            </a:r>
          </a:p>
          <a:p>
            <a:pPr>
              <a:buFont typeface="Wingdings" panose="05000000000000000000" pitchFamily="2" charset="2"/>
              <a:buChar char="Ø"/>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If this RFP is amended, all terms and conditions, which are not modified, remain unchanged</a:t>
            </a:r>
            <a:r>
              <a:rPr lang="en-US" sz="22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a:buFont typeface="Wingdings" panose="05000000000000000000" pitchFamily="2" charset="2"/>
              <a:buChar char="Ø"/>
            </a:pPr>
            <a:endParaRPr lang="en-US" sz="2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420514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155" y="152400"/>
            <a:ext cx="8229600" cy="1143000"/>
          </a:xfrm>
        </p:spPr>
        <p:txBody>
          <a:bodyPr/>
          <a:lstStyle/>
          <a:p>
            <a:br>
              <a:rPr lang="en-US" sz="4300" b="1" cap="small" dirty="0">
                <a:solidFill>
                  <a:schemeClr val="bg1"/>
                </a:solidFill>
              </a:rPr>
            </a:br>
            <a:r>
              <a:rPr lang="en-US" sz="4300" b="1" cap="small" dirty="0">
                <a:solidFill>
                  <a:schemeClr val="bg1"/>
                </a:solidFill>
              </a:rPr>
              <a:t>   Submission/Withdrawal of Bid</a:t>
            </a:r>
            <a:br>
              <a:rPr lang="en-US" sz="4300" b="1" cap="small" dirty="0">
                <a:solidFill>
                  <a:schemeClr val="bg1"/>
                </a:solidFill>
              </a:rPr>
            </a:br>
            <a:endParaRPr lang="en-US" sz="4300" b="1" cap="small" dirty="0">
              <a:solidFill>
                <a:schemeClr val="bg1"/>
              </a:solidFill>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Proposals shall be enclosed in sealed envelopes and addressed to the office specified in the solicitation for receipt, the solicitation number, and offeror’s name and address on the face of the envelope. </a:t>
            </a:r>
          </a:p>
          <a:p>
            <a:pPr marL="0" indent="0">
              <a:buNone/>
            </a:pP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A Proposal may be withdrawn by written notice received by the Authority before the due date.</a:t>
            </a: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36526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25"/>
          <p:cNvSpPr txBox="1">
            <a:spLocks noChangeArrowheads="1"/>
          </p:cNvSpPr>
          <p:nvPr/>
        </p:nvSpPr>
        <p:spPr bwMode="auto">
          <a:xfrm>
            <a:off x="76200" y="0"/>
            <a:ext cx="91440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3600" b="1" cap="small" dirty="0">
              <a:solidFill>
                <a:schemeClr val="bg1"/>
              </a:solidFill>
              <a:latin typeface="Tahoma" panose="020B0604030504040204" pitchFamily="34" charset="0"/>
              <a:cs typeface="Tahoma" panose="020B0604030504040204" pitchFamily="34" charset="0"/>
            </a:endParaRPr>
          </a:p>
          <a:p>
            <a:pPr algn="ctr" eaLnBrk="1" hangingPunct="1"/>
            <a:r>
              <a:rPr lang="en-US" altLang="en-US" sz="4400" b="1" cap="small" dirty="0">
                <a:solidFill>
                  <a:schemeClr val="bg1"/>
                </a:solidFill>
                <a:latin typeface="Tahoma" panose="020B0604030504040204" pitchFamily="34" charset="0"/>
                <a:cs typeface="Tahoma" panose="020B0604030504040204" pitchFamily="34" charset="0"/>
              </a:rPr>
              <a:t>Basis for Award</a:t>
            </a:r>
          </a:p>
          <a:p>
            <a:pPr algn="ctr" eaLnBrk="1" hangingPunct="1"/>
            <a:endParaRPr lang="en-US" altLang="en-US" sz="4000" b="1" cap="small" dirty="0">
              <a:solidFill>
                <a:schemeClr val="bg1"/>
              </a:solidFill>
              <a:latin typeface="Tahoma" panose="020B0604030504040204" pitchFamily="34" charset="0"/>
              <a:cs typeface="Tahoma" panose="020B0604030504040204" pitchFamily="34" charset="0"/>
            </a:endParaRPr>
          </a:p>
          <a:p>
            <a:pPr algn="ctr" eaLnBrk="1" hangingPunct="1"/>
            <a:endParaRPr lang="en-US" altLang="en-US" sz="2800" b="1" cap="small" dirty="0">
              <a:solidFill>
                <a:srgbClr val="FF0000"/>
              </a:solidFill>
              <a:latin typeface="Tahoma" panose="020B0604030504040204" pitchFamily="34" charset="0"/>
              <a:cs typeface="Tahoma" panose="020B0604030504040204" pitchFamily="34" charset="0"/>
            </a:endParaRPr>
          </a:p>
          <a:p>
            <a:pPr marL="514350" indent="-514350" eaLnBrk="1" hangingPunct="1">
              <a:buFont typeface="+mj-lt"/>
              <a:buAutoNum type="arabicPeriod"/>
            </a:pPr>
            <a:endParaRPr lang="en-US" altLang="en-US" sz="3200" b="1" dirty="0">
              <a:solidFill>
                <a:schemeClr val="bg1"/>
              </a:solidFill>
              <a:latin typeface="Tahoma" panose="020B0604030504040204" pitchFamily="34" charset="0"/>
              <a:cs typeface="Tahoma" panose="020B0604030504040204" pitchFamily="34" charset="0"/>
            </a:endParaRPr>
          </a:p>
        </p:txBody>
      </p:sp>
      <p:sp>
        <p:nvSpPr>
          <p:cNvPr id="8" name="Content Placeholder 7"/>
          <p:cNvSpPr>
            <a:spLocks noGrp="1"/>
          </p:cNvSpPr>
          <p:nvPr>
            <p:ph idx="1"/>
          </p:nvPr>
        </p:nvSpPr>
        <p:spPr>
          <a:xfrm>
            <a:off x="457200" y="1600200"/>
            <a:ext cx="8229600" cy="4724400"/>
          </a:xfrm>
        </p:spPr>
        <p:txBody>
          <a:bodyPr/>
          <a:lstStyle/>
          <a:p>
            <a:pPr marL="0" indent="0">
              <a:buNone/>
            </a:pPr>
            <a:r>
              <a:rPr 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This is a Best Value procurement</a:t>
            </a: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400" u="sng"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400" u="sng" dirty="0">
                <a:solidFill>
                  <a:schemeClr val="bg1"/>
                </a:solidFill>
                <a:latin typeface="Tahoma" panose="020B0604030504040204" pitchFamily="34" charset="0"/>
                <a:ea typeface="Tahoma" panose="020B0604030504040204" pitchFamily="34" charset="0"/>
                <a:cs typeface="Tahoma" panose="020B0604030504040204" pitchFamily="34" charset="0"/>
              </a:rPr>
              <a:t>Award will be made to the proposer(s):</a:t>
            </a:r>
          </a:p>
          <a:p>
            <a:pPr marL="0" indent="0">
              <a:buNone/>
            </a:pPr>
            <a:endParaRPr lang="en-US" sz="2400" u="sng"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Whose offer provides the best overall value to the Authority, based upon application of the evaluation criteria</a:t>
            </a:r>
          </a:p>
          <a:p>
            <a:pPr marL="0" indent="0">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That the Authority deems responsible in accordance with WMATA Procurement Procedures Manual.</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fade">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fade">
                                      <p:cBhvr>
                                        <p:cTn id="22"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6C94D-877C-46E7-A78A-04AD6ED7C702}"/>
              </a:ext>
            </a:extLst>
          </p:cNvPr>
          <p:cNvSpPr>
            <a:spLocks noGrp="1"/>
          </p:cNvSpPr>
          <p:nvPr>
            <p:ph type="title"/>
          </p:nvPr>
        </p:nvSpPr>
        <p:spPr>
          <a:xfrm>
            <a:off x="457200" y="274638"/>
            <a:ext cx="8229600" cy="1143000"/>
          </a:xfrm>
        </p:spPr>
        <p:txBody>
          <a:bodyPr/>
          <a:lstStyle/>
          <a:p>
            <a:br>
              <a:rPr lang="en-US" altLang="en-US" b="1" cap="small" dirty="0">
                <a:solidFill>
                  <a:schemeClr val="bg1"/>
                </a:solidFill>
                <a:latin typeface="Tahoma" panose="020B0604030504040204" pitchFamily="34" charset="0"/>
                <a:cs typeface="Tahoma" panose="020B0604030504040204" pitchFamily="34" charset="0"/>
              </a:rPr>
            </a:br>
            <a:r>
              <a:rPr lang="en-US" altLang="en-US" b="1" cap="small" dirty="0">
                <a:solidFill>
                  <a:schemeClr val="bg1"/>
                </a:solidFill>
                <a:latin typeface="Tahoma" panose="020B0604030504040204" pitchFamily="34" charset="0"/>
                <a:cs typeface="Tahoma" panose="020B0604030504040204" pitchFamily="34" charset="0"/>
              </a:rPr>
              <a:t>Basis for Award</a:t>
            </a:r>
            <a:br>
              <a:rPr lang="en-US" altLang="en-US" b="1" cap="small" dirty="0">
                <a:solidFill>
                  <a:schemeClr val="bg1"/>
                </a:solidFill>
                <a:latin typeface="Tahoma" panose="020B0604030504040204" pitchFamily="34" charset="0"/>
                <a:cs typeface="Tahoma" panose="020B0604030504040204" pitchFamily="34" charset="0"/>
              </a:rPr>
            </a:br>
            <a:endParaRPr lang="en-US" dirty="0"/>
          </a:p>
        </p:txBody>
      </p:sp>
      <p:sp>
        <p:nvSpPr>
          <p:cNvPr id="3" name="Content Placeholder 2">
            <a:extLst>
              <a:ext uri="{FF2B5EF4-FFF2-40B4-BE49-F238E27FC236}">
                <a16:creationId xmlns:a16="http://schemas.microsoft.com/office/drawing/2014/main" id="{AE2FD9A4-E1D0-44DD-813A-3E0E4E107174}"/>
              </a:ext>
            </a:extLst>
          </p:cNvPr>
          <p:cNvSpPr>
            <a:spLocks noGrp="1"/>
          </p:cNvSpPr>
          <p:nvPr>
            <p:ph idx="1"/>
          </p:nvPr>
        </p:nvSpPr>
        <p:spPr>
          <a:xfrm>
            <a:off x="457200" y="1600200"/>
            <a:ext cx="8229600" cy="4800600"/>
          </a:xfrm>
        </p:spPr>
        <p:txBody>
          <a:bodyPr/>
          <a:lstStyle/>
          <a:p>
            <a:pPr marL="0" indent="0">
              <a:buNone/>
            </a:pPr>
            <a:r>
              <a:rPr lang="en-US" sz="2400" u="sng" dirty="0">
                <a:solidFill>
                  <a:schemeClr val="bg1"/>
                </a:solidFill>
                <a:latin typeface="Tahoma" panose="020B0604030504040204" pitchFamily="34" charset="0"/>
                <a:ea typeface="Tahoma" panose="020B0604030504040204" pitchFamily="34" charset="0"/>
                <a:cs typeface="Tahoma" panose="020B0604030504040204" pitchFamily="34" charset="0"/>
              </a:rPr>
              <a:t>Best Value Determination:</a:t>
            </a: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400" u="sng"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The technical merit of the proposal is significantly more important than the price, but the price must be fair and reasonable.</a:t>
            </a:r>
          </a:p>
          <a:p>
            <a:pPr marL="0" indent="0">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The Authority may select other than the lowest priced Proposal if it is determined by value analysis, or technical/cost tradeoffs, that the Proposal offers the greatest overall benefit to the Authority. As Proposals become more technically equivalent, then price becomes more important.</a:t>
            </a:r>
          </a:p>
          <a:p>
            <a:pPr marL="0" indent="0">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27424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8229600" cy="1143000"/>
          </a:xfrm>
        </p:spPr>
        <p:txBody>
          <a:bodyPr/>
          <a:lstStyle/>
          <a:p>
            <a:r>
              <a:rPr lang="en-US" sz="4000" b="1" cap="small" dirty="0">
                <a:solidFill>
                  <a:prstClr val="white"/>
                </a:solidFill>
                <a:latin typeface="Tahoma" panose="020B0604030504040204" pitchFamily="34" charset="0"/>
                <a:ea typeface="Tahoma" panose="020B0604030504040204" pitchFamily="34" charset="0"/>
                <a:cs typeface="Tahoma" panose="020B0604030504040204" pitchFamily="34" charset="0"/>
              </a:rPr>
              <a:t>Technical Proposal Factors</a:t>
            </a:r>
            <a:endParaRPr lang="en-US" sz="40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457200" y="1600200"/>
            <a:ext cx="8229600" cy="4800600"/>
          </a:xfrm>
        </p:spPr>
        <p:txBody>
          <a:bodyPr/>
          <a:lstStyle/>
          <a:p>
            <a:pPr marL="0" indent="0">
              <a:buNone/>
            </a:pPr>
            <a:r>
              <a:rPr lang="en-US" sz="2400" u="sng" dirty="0">
                <a:solidFill>
                  <a:schemeClr val="bg1"/>
                </a:solidFill>
                <a:latin typeface="Tahoma" panose="020B0604030504040204" pitchFamily="34" charset="0"/>
                <a:ea typeface="Tahoma" panose="020B0604030504040204" pitchFamily="34" charset="0"/>
                <a:cs typeface="Tahoma" panose="020B0604030504040204" pitchFamily="34" charset="0"/>
              </a:rPr>
              <a:t>FACTOR 1 – 	Technical Approach – Knowledge and Understanding of the Requirement</a:t>
            </a:r>
          </a:p>
          <a:p>
            <a:pPr>
              <a:buFont typeface="Wingdings" panose="05000000000000000000" pitchFamily="2" charset="2"/>
              <a:buChar char="Ø"/>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Contractors shall submit proposed installation locations, size and conceptual design based on Attachment A, as well as their suggested designs.</a:t>
            </a:r>
          </a:p>
          <a:p>
            <a:pPr>
              <a:buFont typeface="Wingdings" panose="05000000000000000000" pitchFamily="2" charset="2"/>
              <a:buChar char="Ø"/>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Contractors shall have a minimum 5 years in providing similar scope of services to companies and agencies as requested under this RFP.</a:t>
            </a:r>
          </a:p>
          <a:p>
            <a:pPr>
              <a:buFont typeface="Wingdings" panose="05000000000000000000" pitchFamily="2" charset="2"/>
              <a:buChar char="Ø"/>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Contractors shall identify key team members that will guide implementation of the services requested under this scope of services.</a:t>
            </a:r>
          </a:p>
          <a:p>
            <a:pPr marL="0" indent="0">
              <a:buNone/>
            </a:pPr>
            <a:endParaRPr lang="en-US" dirty="0">
              <a:solidFill>
                <a:schemeClr val="bg1"/>
              </a:solidFill>
            </a:endParaRPr>
          </a:p>
        </p:txBody>
      </p:sp>
    </p:spTree>
    <p:extLst>
      <p:ext uri="{BB962C8B-B14F-4D97-AF65-F5344CB8AC3E}">
        <p14:creationId xmlns:p14="http://schemas.microsoft.com/office/powerpoint/2010/main" val="19695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8229600" cy="1143000"/>
          </a:xfrm>
        </p:spPr>
        <p:txBody>
          <a:bodyPr/>
          <a:lstStyle/>
          <a:p>
            <a:r>
              <a:rPr lang="en-US" sz="4000" b="1" cap="small" dirty="0">
                <a:solidFill>
                  <a:prstClr val="white"/>
                </a:solidFill>
                <a:latin typeface="Tahoma" panose="020B0604030504040204" pitchFamily="34" charset="0"/>
                <a:ea typeface="Tahoma" panose="020B0604030504040204" pitchFamily="34" charset="0"/>
                <a:cs typeface="Tahoma" panose="020B0604030504040204" pitchFamily="34" charset="0"/>
              </a:rPr>
              <a:t>Technical Proposal Factors</a:t>
            </a:r>
            <a:endParaRPr lang="en-US" sz="4000" dirty="0"/>
          </a:p>
        </p:txBody>
      </p:sp>
      <p:sp>
        <p:nvSpPr>
          <p:cNvPr id="3" name="Content Placeholder 2"/>
          <p:cNvSpPr>
            <a:spLocks noGrp="1"/>
          </p:cNvSpPr>
          <p:nvPr>
            <p:ph idx="1"/>
          </p:nvPr>
        </p:nvSpPr>
        <p:spPr/>
        <p:txBody>
          <a:bodyPr/>
          <a:lstStyle/>
          <a:p>
            <a:pPr marL="0" lvl="1" indent="0">
              <a:buNone/>
            </a:pPr>
            <a:r>
              <a:rPr lang="en-US" sz="2400" u="sng" dirty="0">
                <a:solidFill>
                  <a:prstClr val="white"/>
                </a:solidFill>
                <a:latin typeface="Tahoma" panose="020B0604030504040204" pitchFamily="34" charset="0"/>
                <a:ea typeface="Tahoma" panose="020B0604030504040204" pitchFamily="34" charset="0"/>
                <a:cs typeface="Tahoma" panose="020B0604030504040204" pitchFamily="34" charset="0"/>
              </a:rPr>
              <a:t>FACTOR 2 – 	Implementation Timeline</a:t>
            </a:r>
          </a:p>
          <a:p>
            <a:pPr marL="342900" lvl="1" indent="-342900">
              <a:buFont typeface="Wingdings" panose="05000000000000000000" pitchFamily="2" charset="2"/>
              <a:buChar char="Ø"/>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WMATA shall review, and at its discretion, approve or reject specific Wall Scapes and display terminal locations. WMATA would select Contractor whose proposal best meets WMATA’s goal for timely installation, customer engagement and revenue generation.</a:t>
            </a:r>
          </a:p>
          <a:p>
            <a:pPr marL="0" lvl="1" indent="0">
              <a:buNone/>
            </a:pPr>
            <a:endParaRPr lang="en-US" sz="24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342900" lvl="1" indent="-342900">
              <a:buFont typeface="Wingdings" panose="05000000000000000000" pitchFamily="2" charset="2"/>
              <a:buChar char="Ø"/>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WMATA expects that the evaluation, design, fabrication, and installation of Wall Scapes and digital display terminals to be completed 120 days of the issuance of a Notice to Proceed to Contractor by WMATA. </a:t>
            </a:r>
          </a:p>
          <a:p>
            <a:pPr marL="0" lvl="1" indent="0">
              <a:buNone/>
            </a:pPr>
            <a:endParaRPr lang="en-US" sz="24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0" lvl="1" indent="0">
              <a:buNone/>
            </a:pPr>
            <a:endParaRPr lang="en-US" sz="24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400050" lvl="1" indent="0">
              <a:buNone/>
            </a:pPr>
            <a:endParaRPr lang="en-US" sz="24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571500" lvl="0" indent="-571500">
              <a:buFont typeface="+mj-lt"/>
              <a:buAutoNum type="romanLcPeriod" startAt="3"/>
            </a:pPr>
            <a:endParaRPr lang="en-US" sz="2800" dirty="0">
              <a:solidFill>
                <a:prstClr val="white"/>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348323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8229600" cy="1143000"/>
          </a:xfrm>
        </p:spPr>
        <p:txBody>
          <a:bodyPr/>
          <a:lstStyle/>
          <a:p>
            <a:r>
              <a:rPr lang="en-US" sz="4000" b="1" cap="small" dirty="0">
                <a:solidFill>
                  <a:schemeClr val="bg1"/>
                </a:solidFill>
                <a:latin typeface="Tahoma" panose="020B0604030504040204" pitchFamily="34" charset="0"/>
                <a:ea typeface="Tahoma" panose="020B0604030504040204" pitchFamily="34" charset="0"/>
                <a:cs typeface="Tahoma" panose="020B0604030504040204" pitchFamily="34" charset="0"/>
              </a:rPr>
              <a:t>Technical Proposal Factors</a:t>
            </a:r>
          </a:p>
        </p:txBody>
      </p:sp>
      <p:sp>
        <p:nvSpPr>
          <p:cNvPr id="3" name="Content Placeholder 2"/>
          <p:cNvSpPr>
            <a:spLocks noGrp="1"/>
          </p:cNvSpPr>
          <p:nvPr>
            <p:ph idx="1"/>
          </p:nvPr>
        </p:nvSpPr>
        <p:spPr>
          <a:xfrm>
            <a:off x="457200" y="1600200"/>
            <a:ext cx="8229600" cy="4876800"/>
          </a:xfrm>
        </p:spPr>
        <p:txBody>
          <a:bodyPr/>
          <a:lstStyle/>
          <a:p>
            <a:pPr marL="0" indent="0">
              <a:buNone/>
            </a:pPr>
            <a:r>
              <a:rPr lang="en-US" sz="2600" u="sng" dirty="0">
                <a:solidFill>
                  <a:schemeClr val="bg1"/>
                </a:solidFill>
                <a:latin typeface="Tahoma" panose="020B0604030504040204" pitchFamily="34" charset="0"/>
                <a:ea typeface="Tahoma" panose="020B0604030504040204" pitchFamily="34" charset="0"/>
                <a:cs typeface="Tahoma" panose="020B0604030504040204" pitchFamily="34" charset="0"/>
              </a:rPr>
              <a:t>FACTOR 3 – PAST PERFORMANCE</a:t>
            </a:r>
          </a:p>
          <a:p>
            <a:pPr>
              <a:buFont typeface="Wingdings" panose="05000000000000000000" pitchFamily="2" charset="2"/>
              <a:buChar char="Ø"/>
            </a:pP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Contractors shall demonstrate past experience on similar size and scope projects within the last 5 years. </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Under the Past Performance factor, the Performance Confidence Assessment (PCA) represents the evaluation of an Offeror's present and past work record and assesses the Authority's confidence in the Offeror's probability of successfully performing the required effort.</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 The Authority will evaluate the Offeror's demonstrated record of contract compliance in supplying products and services that meet the user's needs in regards to quality, timeliness, responsiveness, subcontracts and management, and change/cost control.</a:t>
            </a:r>
          </a:p>
          <a:p>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3873678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8963E-FDB7-43AF-834F-0692A375C153}"/>
              </a:ext>
            </a:extLst>
          </p:cNvPr>
          <p:cNvSpPr>
            <a:spLocks noGrp="1"/>
          </p:cNvSpPr>
          <p:nvPr>
            <p:ph type="title"/>
          </p:nvPr>
        </p:nvSpPr>
        <p:spPr/>
        <p:txBody>
          <a:bodyPr/>
          <a:lstStyle/>
          <a:p>
            <a:r>
              <a:rPr lang="en-US" sz="3600" b="1" dirty="0">
                <a:solidFill>
                  <a:schemeClr val="bg1"/>
                </a:solidFill>
                <a:latin typeface="Tahoma" panose="020B0604030504040204" pitchFamily="34" charset="0"/>
                <a:ea typeface="Tahoma" panose="020B0604030504040204" pitchFamily="34" charset="0"/>
                <a:cs typeface="Tahoma" panose="020B0604030504040204" pitchFamily="34" charset="0"/>
              </a:rPr>
              <a:t>Ratings for Evaluation</a:t>
            </a:r>
            <a:endParaRPr lang="en-US" sz="3600" dirty="0"/>
          </a:p>
        </p:txBody>
      </p:sp>
      <p:sp>
        <p:nvSpPr>
          <p:cNvPr id="3" name="Content Placeholder 2">
            <a:extLst>
              <a:ext uri="{FF2B5EF4-FFF2-40B4-BE49-F238E27FC236}">
                <a16:creationId xmlns:a16="http://schemas.microsoft.com/office/drawing/2014/main" id="{BD57B357-CAE3-450E-B60E-89E936C39FEB}"/>
              </a:ext>
            </a:extLst>
          </p:cNvPr>
          <p:cNvSpPr>
            <a:spLocks noGrp="1"/>
          </p:cNvSpPr>
          <p:nvPr>
            <p:ph idx="1"/>
          </p:nvPr>
        </p:nvSpPr>
        <p:spPr/>
        <p:txBody>
          <a:bodyPr/>
          <a:lstStyle/>
          <a:p>
            <a:pPr marL="0" indent="0">
              <a:buNone/>
            </a:pPr>
            <a:r>
              <a:rPr 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Performance confidence represents the Authority's assessment of the probability of an Offeror successfully performing the required effort and is derived from an evaluation of the Offeror's present and past work record. A rating of “Satisfactory Confidence" is required to be eligible for award consideration. Offeror is cautioned to be aware of this standard when preparing its Proposal.</a:t>
            </a:r>
          </a:p>
        </p:txBody>
      </p:sp>
    </p:spTree>
    <p:extLst>
      <p:ext uri="{BB962C8B-B14F-4D97-AF65-F5344CB8AC3E}">
        <p14:creationId xmlns:p14="http://schemas.microsoft.com/office/powerpoint/2010/main" val="2032993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8229600" cy="1143000"/>
          </a:xfrm>
        </p:spPr>
        <p:txBody>
          <a:bodyPr/>
          <a:lstStyle/>
          <a:p>
            <a:r>
              <a:rPr lang="en-US" b="1" dirty="0">
                <a:solidFill>
                  <a:schemeClr val="bg1"/>
                </a:solidFill>
                <a:latin typeface="Tahoma" panose="020B0604030504040204" pitchFamily="34" charset="0"/>
                <a:ea typeface="Tahoma" panose="020B0604030504040204" pitchFamily="34" charset="0"/>
                <a:cs typeface="Tahoma" panose="020B0604030504040204" pitchFamily="34" charset="0"/>
              </a:rPr>
              <a:t>Ratings for Evaluation</a:t>
            </a:r>
            <a:endParaRPr lang="en-US" dirty="0"/>
          </a:p>
        </p:txBody>
      </p:sp>
      <p:sp>
        <p:nvSpPr>
          <p:cNvPr id="3" name="Content Placeholder 2"/>
          <p:cNvSpPr>
            <a:spLocks noGrp="1"/>
          </p:cNvSpPr>
          <p:nvPr>
            <p:ph idx="1"/>
          </p:nvPr>
        </p:nvSpPr>
        <p:spPr/>
        <p:txBody>
          <a:bodyPr/>
          <a:lstStyle/>
          <a:p>
            <a:pPr marL="0" lvl="1" indent="0">
              <a:buNone/>
            </a:pPr>
            <a:r>
              <a:rPr lang="en-US" sz="2400" u="sng" dirty="0">
                <a:solidFill>
                  <a:prstClr val="white"/>
                </a:solidFill>
                <a:latin typeface="Tahoma" panose="020B0604030504040204" pitchFamily="34" charset="0"/>
                <a:ea typeface="Tahoma" panose="020B0604030504040204" pitchFamily="34" charset="0"/>
                <a:cs typeface="Tahoma" panose="020B0604030504040204" pitchFamily="34" charset="0"/>
              </a:rPr>
              <a:t>Each criterion will be rated using the adjectival scoring method as follows:</a:t>
            </a:r>
            <a:endParaRPr lang="en-US" sz="24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0" lvl="1" indent="0">
              <a:buNone/>
            </a:pPr>
            <a:endParaRPr lang="en-US" sz="2400" u="sng"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0" lvl="1" indent="0">
              <a:buNone/>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Definition of Adjectival Rankings:</a:t>
            </a:r>
          </a:p>
          <a:p>
            <a:pPr marL="0" lvl="1" indent="0">
              <a:buNone/>
            </a:pPr>
            <a:endParaRPr lang="en-US" sz="24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400050" lvl="1" indent="0">
              <a:buNone/>
            </a:pPr>
            <a:endParaRPr lang="en-US" sz="24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400050" lvl="1" indent="0">
              <a:buNone/>
            </a:pPr>
            <a:endParaRPr lang="en-US" sz="24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400050" lvl="1" indent="0">
              <a:buNone/>
            </a:pPr>
            <a:endParaRPr lang="en-US" sz="24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571500" lvl="0" indent="-571500">
              <a:buFont typeface="+mj-lt"/>
              <a:buAutoNum type="romanLcPeriod"/>
            </a:pPr>
            <a:endParaRPr lang="en-US" sz="2800" dirty="0">
              <a:solidFill>
                <a:prstClr val="white"/>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graphicFrame>
        <p:nvGraphicFramePr>
          <p:cNvPr id="4" name="Table 3">
            <a:extLst>
              <a:ext uri="{FF2B5EF4-FFF2-40B4-BE49-F238E27FC236}">
                <a16:creationId xmlns:a16="http://schemas.microsoft.com/office/drawing/2014/main" id="{E5F2C2FF-557B-4FB0-9FFC-EDC9A763546F}"/>
              </a:ext>
            </a:extLst>
          </p:cNvPr>
          <p:cNvGraphicFramePr>
            <a:graphicFrameLocks noGrp="1"/>
          </p:cNvGraphicFramePr>
          <p:nvPr>
            <p:extLst>
              <p:ext uri="{D42A27DB-BD31-4B8C-83A1-F6EECF244321}">
                <p14:modId xmlns:p14="http://schemas.microsoft.com/office/powerpoint/2010/main" val="3242110120"/>
              </p:ext>
            </p:extLst>
          </p:nvPr>
        </p:nvGraphicFramePr>
        <p:xfrm>
          <a:off x="533400" y="3352800"/>
          <a:ext cx="7772400" cy="3108960"/>
        </p:xfrm>
        <a:graphic>
          <a:graphicData uri="http://schemas.openxmlformats.org/drawingml/2006/table">
            <a:tbl>
              <a:tblPr firstRow="1" bandRow="1">
                <a:tableStyleId>{8799B23B-EC83-4686-B30A-512413B5E67A}</a:tableStyleId>
              </a:tblPr>
              <a:tblGrid>
                <a:gridCol w="1524000">
                  <a:extLst>
                    <a:ext uri="{9D8B030D-6E8A-4147-A177-3AD203B41FA5}">
                      <a16:colId xmlns:a16="http://schemas.microsoft.com/office/drawing/2014/main" val="2198687162"/>
                    </a:ext>
                  </a:extLst>
                </a:gridCol>
                <a:gridCol w="6248400">
                  <a:extLst>
                    <a:ext uri="{9D8B030D-6E8A-4147-A177-3AD203B41FA5}">
                      <a16:colId xmlns:a16="http://schemas.microsoft.com/office/drawing/2014/main" val="643662055"/>
                    </a:ext>
                  </a:extLst>
                </a:gridCol>
              </a:tblGrid>
              <a:tr h="370840">
                <a:tc>
                  <a:txBody>
                    <a:bodyPr/>
                    <a:lstStyle/>
                    <a:p>
                      <a:r>
                        <a:rPr lang="en-US" dirty="0">
                          <a:solidFill>
                            <a:schemeClr val="bg1"/>
                          </a:solidFill>
                        </a:rPr>
                        <a:t>Exceptional </a:t>
                      </a:r>
                    </a:p>
                  </a:txBody>
                  <a:tcPr/>
                </a:tc>
                <a:tc>
                  <a:txBody>
                    <a:bodyPr/>
                    <a:lstStyle/>
                    <a:p>
                      <a:r>
                        <a:rPr lang="en-US" dirty="0">
                          <a:solidFill>
                            <a:schemeClr val="bg1"/>
                          </a:solidFill>
                        </a:rPr>
                        <a:t>Exceeds specified performance or capability in a beneficial way to WMATA and has no weakness.</a:t>
                      </a:r>
                    </a:p>
                  </a:txBody>
                  <a:tcPr/>
                </a:tc>
                <a:extLst>
                  <a:ext uri="{0D108BD9-81ED-4DB2-BD59-A6C34878D82A}">
                    <a16:rowId xmlns:a16="http://schemas.microsoft.com/office/drawing/2014/main" val="1768220938"/>
                  </a:ext>
                </a:extLst>
              </a:tr>
              <a:tr h="370840">
                <a:tc>
                  <a:txBody>
                    <a:bodyPr/>
                    <a:lstStyle/>
                    <a:p>
                      <a:r>
                        <a:rPr lang="en-US" dirty="0">
                          <a:solidFill>
                            <a:schemeClr val="bg1"/>
                          </a:solidFill>
                        </a:rPr>
                        <a:t>Acceptable</a:t>
                      </a:r>
                    </a:p>
                  </a:txBody>
                  <a:tcPr/>
                </a:tc>
                <a:tc>
                  <a:txBody>
                    <a:bodyPr/>
                    <a:lstStyle/>
                    <a:p>
                      <a:r>
                        <a:rPr lang="en-US" dirty="0">
                          <a:solidFill>
                            <a:schemeClr val="bg1"/>
                          </a:solidFill>
                        </a:rPr>
                        <a:t>Meets evaluation standards required under the technical provisions. Weaknesses are correctable.</a:t>
                      </a:r>
                    </a:p>
                  </a:txBody>
                  <a:tcPr/>
                </a:tc>
                <a:extLst>
                  <a:ext uri="{0D108BD9-81ED-4DB2-BD59-A6C34878D82A}">
                    <a16:rowId xmlns:a16="http://schemas.microsoft.com/office/drawing/2014/main" val="797229213"/>
                  </a:ext>
                </a:extLst>
              </a:tr>
              <a:tr h="370840">
                <a:tc>
                  <a:txBody>
                    <a:bodyPr/>
                    <a:lstStyle/>
                    <a:p>
                      <a:r>
                        <a:rPr lang="en-US" dirty="0">
                          <a:solidFill>
                            <a:schemeClr val="bg1"/>
                          </a:solidFill>
                        </a:rPr>
                        <a:t>Marginal</a:t>
                      </a:r>
                    </a:p>
                  </a:txBody>
                  <a:tcPr/>
                </a:tc>
                <a:tc>
                  <a:txBody>
                    <a:bodyPr/>
                    <a:lstStyle/>
                    <a:p>
                      <a:r>
                        <a:rPr lang="en-US" dirty="0">
                          <a:solidFill>
                            <a:schemeClr val="bg1"/>
                          </a:solidFill>
                        </a:rPr>
                        <a:t>Fails to meet evaluation standard; however any significant deficiencies are correctable. Lacks essential information to support a proposal.</a:t>
                      </a:r>
                    </a:p>
                  </a:txBody>
                  <a:tcPr/>
                </a:tc>
                <a:extLst>
                  <a:ext uri="{0D108BD9-81ED-4DB2-BD59-A6C34878D82A}">
                    <a16:rowId xmlns:a16="http://schemas.microsoft.com/office/drawing/2014/main" val="1603509336"/>
                  </a:ext>
                </a:extLst>
              </a:tr>
              <a:tr h="370840">
                <a:tc>
                  <a:txBody>
                    <a:bodyPr/>
                    <a:lstStyle/>
                    <a:p>
                      <a:r>
                        <a:rPr lang="en-US" dirty="0">
                          <a:solidFill>
                            <a:schemeClr val="bg1"/>
                          </a:solidFill>
                        </a:rPr>
                        <a:t>Unacceptable</a:t>
                      </a:r>
                    </a:p>
                  </a:txBody>
                  <a:tcPr/>
                </a:tc>
                <a:tc>
                  <a:txBody>
                    <a:bodyPr/>
                    <a:lstStyle/>
                    <a:p>
                      <a:r>
                        <a:rPr lang="en-US" dirty="0">
                          <a:solidFill>
                            <a:schemeClr val="bg1"/>
                          </a:solidFill>
                        </a:rPr>
                        <a:t>Fails to meet an acceptable evaluation standard and the deficiency is uncorrectable. Proposal would have to undergo a major revision to become acceptable. </a:t>
                      </a:r>
                    </a:p>
                  </a:txBody>
                  <a:tcPr/>
                </a:tc>
                <a:extLst>
                  <a:ext uri="{0D108BD9-81ED-4DB2-BD59-A6C34878D82A}">
                    <a16:rowId xmlns:a16="http://schemas.microsoft.com/office/drawing/2014/main" val="2431611796"/>
                  </a:ext>
                </a:extLst>
              </a:tr>
            </a:tbl>
          </a:graphicData>
        </a:graphic>
      </p:graphicFrame>
    </p:spTree>
    <p:extLst>
      <p:ext uri="{BB962C8B-B14F-4D97-AF65-F5344CB8AC3E}">
        <p14:creationId xmlns:p14="http://schemas.microsoft.com/office/powerpoint/2010/main" val="3326430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25"/>
          <p:cNvSpPr txBox="1">
            <a:spLocks noChangeArrowheads="1"/>
          </p:cNvSpPr>
          <p:nvPr/>
        </p:nvSpPr>
        <p:spPr bwMode="auto">
          <a:xfrm>
            <a:off x="0" y="422275"/>
            <a:ext cx="91440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cap="small" dirty="0">
                <a:solidFill>
                  <a:schemeClr val="bg1"/>
                </a:solidFill>
                <a:latin typeface="Tahoma" panose="020B0604030504040204" pitchFamily="34" charset="0"/>
                <a:cs typeface="Tahoma" panose="020B0604030504040204" pitchFamily="34" charset="0"/>
              </a:rPr>
              <a:t>Opening Remarks</a:t>
            </a:r>
          </a:p>
        </p:txBody>
      </p:sp>
      <p:sp>
        <p:nvSpPr>
          <p:cNvPr id="3075" name="Content Placeholder 48"/>
          <p:cNvSpPr>
            <a:spLocks noGrp="1"/>
          </p:cNvSpPr>
          <p:nvPr>
            <p:ph idx="1"/>
          </p:nvPr>
        </p:nvSpPr>
        <p:spPr>
          <a:xfrm>
            <a:off x="409575" y="1600200"/>
            <a:ext cx="8353425" cy="4883150"/>
          </a:xfrm>
        </p:spPr>
        <p:txBody>
          <a:bodyPr/>
          <a:lstStyle/>
          <a:p>
            <a:pPr lvl="1" eaLnBrk="1" hangingPunct="1">
              <a:spcBef>
                <a:spcPts val="1800"/>
              </a:spcBef>
            </a:pPr>
            <a:endParaRPr lang="en-US" altLang="en-US" sz="2400" dirty="0">
              <a:solidFill>
                <a:schemeClr val="bg1"/>
              </a:solidFill>
              <a:latin typeface="Tahoma" panose="020B0604030504040204" pitchFamily="34" charset="0"/>
              <a:cs typeface="Tahoma" panose="020B0604030504040204" pitchFamily="34" charset="0"/>
            </a:endParaRPr>
          </a:p>
          <a:p>
            <a:pPr lvl="1" eaLnBrk="1" hangingPunct="1">
              <a:spcBef>
                <a:spcPts val="1800"/>
              </a:spcBef>
            </a:pPr>
            <a:r>
              <a:rPr lang="en-US" altLang="en-US" sz="2400" dirty="0">
                <a:solidFill>
                  <a:schemeClr val="bg1"/>
                </a:solidFill>
                <a:latin typeface="Tahoma" panose="020B0604030504040204" pitchFamily="34" charset="0"/>
                <a:cs typeface="Tahoma" panose="020B0604030504040204" pitchFamily="34" charset="0"/>
              </a:rPr>
              <a:t>Please Sign-In </a:t>
            </a:r>
          </a:p>
          <a:p>
            <a:pPr lvl="1" eaLnBrk="1" hangingPunct="1">
              <a:spcBef>
                <a:spcPts val="1800"/>
              </a:spcBef>
            </a:pPr>
            <a:r>
              <a:rPr lang="en-US" altLang="en-US" sz="2400" dirty="0">
                <a:solidFill>
                  <a:schemeClr val="bg1"/>
                </a:solidFill>
                <a:latin typeface="Tahoma" panose="020B0604030504040204" pitchFamily="34" charset="0"/>
                <a:cs typeface="Tahoma" panose="020B0604030504040204" pitchFamily="34" charset="0"/>
              </a:rPr>
              <a:t>Please silence cell phones and electronic devices</a:t>
            </a:r>
          </a:p>
          <a:p>
            <a:pPr lvl="1" eaLnBrk="1" hangingPunct="1">
              <a:spcBef>
                <a:spcPts val="1800"/>
              </a:spcBef>
            </a:pPr>
            <a:r>
              <a:rPr lang="en-US" altLang="en-US" sz="2400" dirty="0">
                <a:solidFill>
                  <a:schemeClr val="bg1"/>
                </a:solidFill>
                <a:latin typeface="Tahoma" panose="020B0604030504040204" pitchFamily="34" charset="0"/>
                <a:cs typeface="Tahoma" panose="020B0604030504040204" pitchFamily="34" charset="0"/>
              </a:rPr>
              <a:t>No recording devices</a:t>
            </a:r>
          </a:p>
          <a:p>
            <a:pPr lvl="1" eaLnBrk="1" hangingPunct="1">
              <a:spcBef>
                <a:spcPts val="1800"/>
              </a:spcBef>
            </a:pPr>
            <a:r>
              <a:rPr lang="en-US" altLang="en-US" sz="2400" dirty="0">
                <a:solidFill>
                  <a:schemeClr val="bg1"/>
                </a:solidFill>
                <a:latin typeface="Tahoma" panose="020B0604030504040204" pitchFamily="34" charset="0"/>
                <a:cs typeface="Tahoma" panose="020B0604030504040204" pitchFamily="34" charset="0"/>
              </a:rPr>
              <a:t>This presentation and attendee list will be distributed via electronic mail after today’s meeting</a:t>
            </a:r>
          </a:p>
          <a:p>
            <a:pPr lvl="1" eaLnBrk="1" hangingPunct="1">
              <a:spcBef>
                <a:spcPts val="1800"/>
              </a:spcBef>
            </a:pPr>
            <a:r>
              <a:rPr lang="en-US" altLang="en-US" sz="2400" dirty="0">
                <a:solidFill>
                  <a:schemeClr val="bg1"/>
                </a:solidFill>
                <a:latin typeface="Tahoma" panose="020B0604030504040204" pitchFamily="34" charset="0"/>
                <a:cs typeface="Tahoma" panose="020B0604030504040204" pitchFamily="34" charset="0"/>
              </a:rPr>
              <a:t>Introduction of WMATA Personnel</a:t>
            </a:r>
          </a:p>
          <a:p>
            <a:pPr marL="457200" lvl="1" indent="0" eaLnBrk="1" hangingPunct="1">
              <a:spcBef>
                <a:spcPts val="1800"/>
              </a:spcBef>
              <a:buNone/>
            </a:pPr>
            <a:endParaRPr lang="en-US" altLang="en-US" sz="2400" dirty="0">
              <a:solidFill>
                <a:schemeClr val="bg1"/>
              </a:solidFill>
              <a:latin typeface="Tahoma" panose="020B0604030504040204" pitchFamily="34" charset="0"/>
              <a:cs typeface="Tahoma" panose="020B060403050404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10000" fill="hold" grpId="0" nodeType="clickEffect">
                                  <p:stCondLst>
                                    <p:cond delay="500"/>
                                  </p:stCondLst>
                                  <p:iterate type="wd">
                                    <p:tmPct val="0"/>
                                  </p:iterate>
                                  <p:childTnLst>
                                    <p:set>
                                      <p:cBhvr>
                                        <p:cTn id="6" dur="1" fill="hold">
                                          <p:stCondLst>
                                            <p:cond delay="0"/>
                                          </p:stCondLst>
                                        </p:cTn>
                                        <p:tgtEl>
                                          <p:spTgt spid="3075">
                                            <p:txEl>
                                              <p:pRg st="1" end="1"/>
                                            </p:txEl>
                                          </p:spTgt>
                                        </p:tgtEl>
                                        <p:attrNameLst>
                                          <p:attrName>style.visibility</p:attrName>
                                        </p:attrNameLst>
                                      </p:cBhvr>
                                      <p:to>
                                        <p:strVal val="visible"/>
                                      </p:to>
                                    </p:set>
                                    <p:anim calcmode="lin" valueType="num">
                                      <p:cBhvr additive="base">
                                        <p:cTn id="7" dur="500" fill="hold"/>
                                        <p:tgtEl>
                                          <p:spTgt spid="3075">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0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accel="10000" fill="hold" grpId="0" nodeType="clickEffect">
                                  <p:stCondLst>
                                    <p:cond delay="500"/>
                                  </p:stCondLst>
                                  <p:iterate type="wd">
                                    <p:tmPct val="0"/>
                                  </p:iterate>
                                  <p:childTnLst>
                                    <p:set>
                                      <p:cBhvr>
                                        <p:cTn id="12" dur="1" fill="hold">
                                          <p:stCondLst>
                                            <p:cond delay="0"/>
                                          </p:stCondLst>
                                        </p:cTn>
                                        <p:tgtEl>
                                          <p:spTgt spid="3075">
                                            <p:txEl>
                                              <p:pRg st="2" end="2"/>
                                            </p:txEl>
                                          </p:spTgt>
                                        </p:tgtEl>
                                        <p:attrNameLst>
                                          <p:attrName>style.visibility</p:attrName>
                                        </p:attrNameLst>
                                      </p:cBhvr>
                                      <p:to>
                                        <p:strVal val="visible"/>
                                      </p:to>
                                    </p:set>
                                    <p:anim calcmode="lin" valueType="num">
                                      <p:cBhvr additive="base">
                                        <p:cTn id="13" dur="500" fill="hold"/>
                                        <p:tgtEl>
                                          <p:spTgt spid="3075">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0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accel="10000" fill="hold" grpId="0" nodeType="clickEffect">
                                  <p:stCondLst>
                                    <p:cond delay="500"/>
                                  </p:stCondLst>
                                  <p:iterate type="wd">
                                    <p:tmPct val="0"/>
                                  </p:iterate>
                                  <p:childTnLst>
                                    <p:set>
                                      <p:cBhvr>
                                        <p:cTn id="18" dur="1" fill="hold">
                                          <p:stCondLst>
                                            <p:cond delay="0"/>
                                          </p:stCondLst>
                                        </p:cTn>
                                        <p:tgtEl>
                                          <p:spTgt spid="3075">
                                            <p:txEl>
                                              <p:pRg st="3" end="3"/>
                                            </p:txEl>
                                          </p:spTgt>
                                        </p:tgtEl>
                                        <p:attrNameLst>
                                          <p:attrName>style.visibility</p:attrName>
                                        </p:attrNameLst>
                                      </p:cBhvr>
                                      <p:to>
                                        <p:strVal val="visible"/>
                                      </p:to>
                                    </p:set>
                                    <p:anim calcmode="lin" valueType="num">
                                      <p:cBhvr additive="base">
                                        <p:cTn id="19" dur="500" fill="hold"/>
                                        <p:tgtEl>
                                          <p:spTgt spid="3075">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0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accel="10000" fill="hold" grpId="0" nodeType="clickEffect">
                                  <p:stCondLst>
                                    <p:cond delay="500"/>
                                  </p:stCondLst>
                                  <p:iterate type="wd">
                                    <p:tmPct val="0"/>
                                  </p:iterate>
                                  <p:childTnLst>
                                    <p:set>
                                      <p:cBhvr>
                                        <p:cTn id="24" dur="1" fill="hold">
                                          <p:stCondLst>
                                            <p:cond delay="0"/>
                                          </p:stCondLst>
                                        </p:cTn>
                                        <p:tgtEl>
                                          <p:spTgt spid="3075">
                                            <p:txEl>
                                              <p:pRg st="4" end="4"/>
                                            </p:txEl>
                                          </p:spTgt>
                                        </p:tgtEl>
                                        <p:attrNameLst>
                                          <p:attrName>style.visibility</p:attrName>
                                        </p:attrNameLst>
                                      </p:cBhvr>
                                      <p:to>
                                        <p:strVal val="visible"/>
                                      </p:to>
                                    </p:set>
                                    <p:anim calcmode="lin" valueType="num">
                                      <p:cBhvr additive="base">
                                        <p:cTn id="25" dur="500" fill="hold"/>
                                        <p:tgtEl>
                                          <p:spTgt spid="3075">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0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accel="10000" fill="hold" grpId="0" nodeType="clickEffect">
                                  <p:stCondLst>
                                    <p:cond delay="500"/>
                                  </p:stCondLst>
                                  <p:iterate type="wd">
                                    <p:tmPct val="0"/>
                                  </p:iterate>
                                  <p:childTnLst>
                                    <p:set>
                                      <p:cBhvr>
                                        <p:cTn id="30" dur="1" fill="hold">
                                          <p:stCondLst>
                                            <p:cond delay="0"/>
                                          </p:stCondLst>
                                        </p:cTn>
                                        <p:tgtEl>
                                          <p:spTgt spid="3075">
                                            <p:txEl>
                                              <p:pRg st="5" end="5"/>
                                            </p:txEl>
                                          </p:spTgt>
                                        </p:tgtEl>
                                        <p:attrNameLst>
                                          <p:attrName>style.visibility</p:attrName>
                                        </p:attrNameLst>
                                      </p:cBhvr>
                                      <p:to>
                                        <p:strVal val="visible"/>
                                      </p:to>
                                    </p:set>
                                    <p:anim calcmode="lin" valueType="num">
                                      <p:cBhvr additive="base">
                                        <p:cTn id="31" dur="500" fill="hold"/>
                                        <p:tgtEl>
                                          <p:spTgt spid="3075">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07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8229600" cy="1143000"/>
          </a:xfrm>
        </p:spPr>
        <p:txBody>
          <a:bodyPr/>
          <a:lstStyle/>
          <a:p>
            <a:r>
              <a:rPr lang="en-US" b="1" dirty="0">
                <a:solidFill>
                  <a:schemeClr val="bg1"/>
                </a:solidFill>
                <a:latin typeface="Tahoma" panose="020B0604030504040204" pitchFamily="34" charset="0"/>
                <a:ea typeface="Tahoma" panose="020B0604030504040204" pitchFamily="34" charset="0"/>
                <a:cs typeface="Tahoma" panose="020B0604030504040204" pitchFamily="34" charset="0"/>
              </a:rPr>
              <a:t>Ratings for Evaluation</a:t>
            </a:r>
            <a:endParaRPr lang="en-US" dirty="0"/>
          </a:p>
        </p:txBody>
      </p:sp>
      <p:sp>
        <p:nvSpPr>
          <p:cNvPr id="3" name="Content Placeholder 2"/>
          <p:cNvSpPr>
            <a:spLocks noGrp="1"/>
          </p:cNvSpPr>
          <p:nvPr>
            <p:ph idx="1"/>
          </p:nvPr>
        </p:nvSpPr>
        <p:spPr/>
        <p:txBody>
          <a:bodyPr/>
          <a:lstStyle/>
          <a:p>
            <a:pPr marL="400050" lvl="1" indent="0">
              <a:buNone/>
            </a:pPr>
            <a:endParaRPr lang="en-US" sz="24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400050" lvl="1"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 rating of “</a:t>
            </a:r>
            <a:r>
              <a:rPr lang="en-US" sz="4000" b="1" dirty="0">
                <a:solidFill>
                  <a:schemeClr val="bg1"/>
                </a:solidFill>
                <a:latin typeface="Tahoma" panose="020B0604030504040204" pitchFamily="34" charset="0"/>
                <a:ea typeface="Tahoma" panose="020B0604030504040204" pitchFamily="34" charset="0"/>
                <a:cs typeface="Tahoma" panose="020B0604030504040204" pitchFamily="34" charset="0"/>
              </a:rPr>
              <a:t>Acceptable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is required to be eligible for award consideration. Offeror is cautioned to be aware of this standard when preparing your Proposal.</a:t>
            </a:r>
          </a:p>
          <a:p>
            <a:pPr marL="400050" lvl="1" indent="0">
              <a:buNone/>
            </a:pPr>
            <a:endParaRPr lang="en-US" sz="24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400050" lvl="1" indent="0">
              <a:buNone/>
            </a:pPr>
            <a:endParaRPr lang="en-US" sz="24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571500" lvl="0" indent="-571500">
              <a:buFont typeface="+mj-lt"/>
              <a:buAutoNum type="romanLcPeriod"/>
            </a:pPr>
            <a:endParaRPr lang="en-US" sz="2800" dirty="0">
              <a:solidFill>
                <a:prstClr val="white"/>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508631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32" y="76200"/>
            <a:ext cx="8229600" cy="1143000"/>
          </a:xfrm>
        </p:spPr>
        <p:txBody>
          <a:bodyPr/>
          <a:lstStyle/>
          <a:p>
            <a:r>
              <a:rPr lang="en-US" sz="4000" b="1" cap="small" dirty="0">
                <a:solidFill>
                  <a:prstClr val="white"/>
                </a:solidFill>
                <a:latin typeface="Tahoma" panose="020B0604030504040204" pitchFamily="34" charset="0"/>
                <a:ea typeface="Tahoma" panose="020B0604030504040204" pitchFamily="34" charset="0"/>
                <a:cs typeface="Tahoma" panose="020B0604030504040204" pitchFamily="34" charset="0"/>
              </a:rPr>
              <a:t>Price Proposal</a:t>
            </a:r>
            <a:endParaRPr lang="en-US" b="1" cap="small"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457200" y="1600200"/>
            <a:ext cx="8229600" cy="4953000"/>
          </a:xfrm>
        </p:spPr>
        <p:txBody>
          <a:bodyPr/>
          <a:lstStyle/>
          <a:p>
            <a:pPr marL="0" indent="0">
              <a:buNone/>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The Authority will evaluate price proposal for reasonableness, completeness, and realism as appropriate. Each Offeror’s cost will be evaluated in terms of the following which are equal in importance:</a:t>
            </a:r>
          </a:p>
          <a:p>
            <a:pPr marL="457200" indent="-457200">
              <a:buFont typeface="+mj-lt"/>
              <a:buAutoNum type="arabicPeriod"/>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Cost to design, fabricate and install each proposed Digital Wall Scapes and Display terminals. </a:t>
            </a:r>
          </a:p>
          <a:p>
            <a:pPr marL="457200" indent="-457200">
              <a:buFont typeface="+mj-lt"/>
              <a:buAutoNum type="arabicPeriod"/>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The cost for Content Management shall be provided separately. </a:t>
            </a:r>
          </a:p>
          <a:p>
            <a:pPr marL="457200" indent="-457200">
              <a:buFont typeface="+mj-lt"/>
              <a:buAutoNum type="arabicPeriod"/>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For Content Management, cost shall be provided for One (1) base year and 4 option years. </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353969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small" dirty="0">
                <a:solidFill>
                  <a:prstClr val="white"/>
                </a:solidFill>
                <a:latin typeface="Tahoma" panose="020B0604030504040204" pitchFamily="34" charset="0"/>
                <a:ea typeface="Tahoma" panose="020B0604030504040204" pitchFamily="34" charset="0"/>
                <a:cs typeface="Tahoma" panose="020B0604030504040204" pitchFamily="34" charset="0"/>
              </a:rPr>
              <a:t>Price Proposal</a:t>
            </a:r>
            <a:endParaRPr lang="en-US" b="1" cap="small" dirty="0">
              <a:solidFill>
                <a:schemeClr val="bg1"/>
              </a:solidFill>
            </a:endParaRPr>
          </a:p>
        </p:txBody>
      </p:sp>
      <p:sp>
        <p:nvSpPr>
          <p:cNvPr id="3" name="Content Placeholder 2"/>
          <p:cNvSpPr>
            <a:spLocks noGrp="1"/>
          </p:cNvSpPr>
          <p:nvPr>
            <p:ph idx="1"/>
          </p:nvPr>
        </p:nvSpPr>
        <p:spPr>
          <a:xfrm>
            <a:off x="457200" y="1600200"/>
            <a:ext cx="8229600" cy="5105400"/>
          </a:xfrm>
        </p:spPr>
        <p:txBody>
          <a:bodyPr/>
          <a:lstStyle/>
          <a:p>
            <a:pPr marL="457200" indent="-457200">
              <a:buNone/>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4.	The Authority will compare the price proposals to the Authority estimate and otherwise determine reasonableness by performing a price analysis if adequate competition exists. A cost analysis will be performed if adequate price competition does not exist, to ascertain whether or not the proposed price is fair and reasonable. </a:t>
            </a:r>
          </a:p>
        </p:txBody>
      </p:sp>
    </p:spTree>
    <p:extLst>
      <p:ext uri="{BB962C8B-B14F-4D97-AF65-F5344CB8AC3E}">
        <p14:creationId xmlns:p14="http://schemas.microsoft.com/office/powerpoint/2010/main" val="2681423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sz="3200" b="1" cap="small" dirty="0">
                <a:solidFill>
                  <a:schemeClr val="bg1"/>
                </a:solidFill>
                <a:latin typeface="Tahoma" panose="020B0604030504040204" pitchFamily="34" charset="0"/>
                <a:ea typeface="Tahoma" panose="020B0604030504040204" pitchFamily="34" charset="0"/>
                <a:cs typeface="Tahoma" panose="020B0604030504040204" pitchFamily="34" charset="0"/>
              </a:rPr>
              <a:t>What if I have a Question?</a:t>
            </a:r>
          </a:p>
        </p:txBody>
      </p:sp>
      <p:sp>
        <p:nvSpPr>
          <p:cNvPr id="3" name="Content Placeholder 2"/>
          <p:cNvSpPr>
            <a:spLocks noGrp="1"/>
          </p:cNvSpPr>
          <p:nvPr>
            <p:ph idx="1"/>
          </p:nvPr>
        </p:nvSpPr>
        <p:spPr/>
        <p:txBody>
          <a:bodyPr/>
          <a:lstStyle/>
          <a:p>
            <a:pPr marL="0" indent="0">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Questions may be directed to Sherreen Tolliver, Contract Manager</a:t>
            </a:r>
          </a:p>
          <a:p>
            <a:pPr marL="0" indent="0">
              <a:buNone/>
            </a:pP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Telephone: (202) 962-1647</a:t>
            </a:r>
          </a:p>
          <a:p>
            <a:pPr marL="0" indent="0">
              <a:buNone/>
            </a:pP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Electronic mail: </a:t>
            </a:r>
            <a:r>
              <a:rPr 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sntolliver@wmata.com</a:t>
            </a:r>
          </a:p>
          <a:p>
            <a:pPr marL="0" indent="0">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1824445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chemeClr val="bg1"/>
                </a:solidFill>
                <a:latin typeface="Tahoma" panose="020B0604030504040204" pitchFamily="34" charset="0"/>
                <a:ea typeface="Tahoma" panose="020B0604030504040204" pitchFamily="34" charset="0"/>
                <a:cs typeface="Tahoma" panose="020B0604030504040204" pitchFamily="34" charset="0"/>
              </a:rPr>
              <a:t>Questions?</a:t>
            </a:r>
          </a:p>
        </p:txBody>
      </p:sp>
      <p:sp>
        <p:nvSpPr>
          <p:cNvPr id="3" name="Content Placeholder 2"/>
          <p:cNvSpPr>
            <a:spLocks noGrp="1"/>
          </p:cNvSpPr>
          <p:nvPr>
            <p:ph idx="1"/>
          </p:nvPr>
        </p:nvSpPr>
        <p:spPr/>
        <p:txBody>
          <a:bodyPr/>
          <a:lstStyle/>
          <a:p>
            <a:pPr marL="0" indent="0">
              <a:buNone/>
            </a:pPr>
            <a:endParaRPr lang="en-US" dirty="0"/>
          </a:p>
        </p:txBody>
      </p:sp>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1752600" y="1548288"/>
            <a:ext cx="5943600" cy="4629785"/>
          </a:xfrm>
          <a:prstGeom prst="rect">
            <a:avLst/>
          </a:prstGeom>
        </p:spPr>
      </p:pic>
    </p:spTree>
    <p:extLst>
      <p:ext uri="{BB962C8B-B14F-4D97-AF65-F5344CB8AC3E}">
        <p14:creationId xmlns:p14="http://schemas.microsoft.com/office/powerpoint/2010/main" val="107617836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458200" cy="4800600"/>
          </a:xfrm>
        </p:spPr>
        <p:txBody>
          <a:bodyPr/>
          <a:lstStyle/>
          <a:p>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Norie Calvert 			Procurement Manager		</a:t>
            </a:r>
          </a:p>
          <a:p>
            <a:pPr marL="0" indent="0">
              <a:buNone/>
            </a:pP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Sherreen Tolliver		Contract  Manager</a:t>
            </a:r>
          </a:p>
          <a:p>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0" y="274638"/>
            <a:ext cx="9144000" cy="868362"/>
          </a:xfrm>
        </p:spPr>
        <p:txBody>
          <a:bodyPr/>
          <a:lstStyle/>
          <a:p>
            <a:r>
              <a:rPr lang="en-US" sz="3200" b="1" cap="small" dirty="0">
                <a:solidFill>
                  <a:schemeClr val="bg1"/>
                </a:solidFill>
                <a:latin typeface="Tahoma" panose="020B0604030504040204" pitchFamily="34" charset="0"/>
                <a:ea typeface="Tahoma" panose="020B0604030504040204" pitchFamily="34" charset="0"/>
                <a:cs typeface="Tahoma" panose="020B0604030504040204" pitchFamily="34" charset="0"/>
              </a:rPr>
              <a:t>WMATA Personnel</a:t>
            </a:r>
          </a:p>
        </p:txBody>
      </p:sp>
    </p:spTree>
    <p:extLst>
      <p:ext uri="{BB962C8B-B14F-4D97-AF65-F5344CB8AC3E}">
        <p14:creationId xmlns:p14="http://schemas.microsoft.com/office/powerpoint/2010/main" val="2120931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092" y="152400"/>
            <a:ext cx="8229600" cy="1143000"/>
          </a:xfrm>
        </p:spPr>
        <p:txBody>
          <a:bodyPr/>
          <a:lstStyle/>
          <a:p>
            <a:r>
              <a:rPr lang="en-US" altLang="en-US" b="1" cap="small" dirty="0">
                <a:solidFill>
                  <a:schemeClr val="bg1"/>
                </a:solidFill>
                <a:latin typeface="Tahoma" panose="020B0604030504040204" pitchFamily="34" charset="0"/>
                <a:cs typeface="Tahoma" panose="020B0604030504040204" pitchFamily="34" charset="0"/>
              </a:rPr>
              <a:t>Safety Tip</a:t>
            </a:r>
            <a:br>
              <a:rPr lang="en-US" altLang="en-US" b="1" cap="small" dirty="0">
                <a:solidFill>
                  <a:schemeClr val="bg1"/>
                </a:solidFill>
                <a:latin typeface="Tahoma" panose="020B0604030504040204" pitchFamily="34" charset="0"/>
                <a:cs typeface="Tahoma" panose="020B0604030504040204" pitchFamily="34" charset="0"/>
              </a:rPr>
            </a:br>
            <a:r>
              <a:rPr lang="en-US" altLang="en-US" sz="2000" b="1" cap="small" dirty="0">
                <a:solidFill>
                  <a:schemeClr val="bg1"/>
                </a:solidFill>
                <a:latin typeface="Tahoma" panose="020B0604030504040204" pitchFamily="34" charset="0"/>
                <a:cs typeface="Tahoma" panose="020B0604030504040204" pitchFamily="34" charset="0"/>
              </a:rPr>
              <a:t>Memorial Day Safety</a:t>
            </a:r>
            <a:endParaRPr lang="en-US" dirty="0"/>
          </a:p>
        </p:txBody>
      </p:sp>
      <p:sp>
        <p:nvSpPr>
          <p:cNvPr id="3" name="Content Placeholder 2"/>
          <p:cNvSpPr>
            <a:spLocks noGrp="1"/>
          </p:cNvSpPr>
          <p:nvPr>
            <p:ph idx="1"/>
          </p:nvPr>
        </p:nvSpPr>
        <p:spPr>
          <a:xfrm>
            <a:off x="457200" y="1600200"/>
            <a:ext cx="8229600" cy="4648200"/>
          </a:xfrm>
        </p:spPr>
        <p:txBody>
          <a:bodyPr/>
          <a:lstStyle/>
          <a:p>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Stay Hydrated and use protection against the sun.</a:t>
            </a:r>
          </a:p>
          <a:p>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Use a designated driver if “celebrating” with friends and family.  Be aware of others on the road who may also have been “celebrating”.</a:t>
            </a:r>
          </a:p>
          <a:p>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Don’t burn your house down cooking those steaks.</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4" name="Picture 3">
            <a:extLst>
              <a:ext uri="{FF2B5EF4-FFF2-40B4-BE49-F238E27FC236}">
                <a16:creationId xmlns:a16="http://schemas.microsoft.com/office/drawing/2014/main" id="{0479B2DA-7A40-4A38-8CF0-85D6DB890FBA}"/>
              </a:ext>
            </a:extLst>
          </p:cNvPr>
          <p:cNvPicPr>
            <a:picLocks noChangeAspect="1"/>
          </p:cNvPicPr>
          <p:nvPr/>
        </p:nvPicPr>
        <p:blipFill>
          <a:blip r:embed="rId3"/>
          <a:stretch>
            <a:fillRect/>
          </a:stretch>
        </p:blipFill>
        <p:spPr>
          <a:xfrm>
            <a:off x="1305333" y="3886200"/>
            <a:ext cx="6533333" cy="2362200"/>
          </a:xfrm>
          <a:prstGeom prst="rect">
            <a:avLst/>
          </a:prstGeom>
        </p:spPr>
      </p:pic>
    </p:spTree>
    <p:extLst>
      <p:ext uri="{BB962C8B-B14F-4D97-AF65-F5344CB8AC3E}">
        <p14:creationId xmlns:p14="http://schemas.microsoft.com/office/powerpoint/2010/main" val="11961079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5"/>
          <p:cNvSpPr txBox="1">
            <a:spLocks noChangeArrowheads="1"/>
          </p:cNvSpPr>
          <p:nvPr/>
        </p:nvSpPr>
        <p:spPr bwMode="auto">
          <a:xfrm>
            <a:off x="0" y="422275"/>
            <a:ext cx="91440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400" b="1" cap="small" dirty="0">
                <a:solidFill>
                  <a:schemeClr val="bg1"/>
                </a:solidFill>
                <a:latin typeface="Tahoma" panose="020B0604030504040204" pitchFamily="34" charset="0"/>
                <a:cs typeface="Tahoma" panose="020B0604030504040204" pitchFamily="34" charset="0"/>
              </a:rPr>
              <a:t>Disclaimer</a:t>
            </a:r>
          </a:p>
          <a:p>
            <a:pPr algn="ctr" eaLnBrk="1" hangingPunct="1"/>
            <a:endParaRPr lang="en-US" altLang="en-US" sz="3200" b="1" dirty="0">
              <a:solidFill>
                <a:schemeClr val="bg1"/>
              </a:solidFill>
              <a:latin typeface="Tahoma" panose="020B0604030504040204" pitchFamily="34" charset="0"/>
              <a:cs typeface="Tahoma" panose="020B0604030504040204" pitchFamily="34" charset="0"/>
            </a:endParaRPr>
          </a:p>
        </p:txBody>
      </p:sp>
      <p:sp>
        <p:nvSpPr>
          <p:cNvPr id="6147" name="Content Placeholder 48"/>
          <p:cNvSpPr txBox="1">
            <a:spLocks/>
          </p:cNvSpPr>
          <p:nvPr/>
        </p:nvSpPr>
        <p:spPr bwMode="auto">
          <a:xfrm>
            <a:off x="228600" y="1517650"/>
            <a:ext cx="8610600"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lstStyle>
            <a:lvl1pPr marL="381000" indent="-3810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defRPr>
            </a:lvl9pPr>
          </a:lstStyle>
          <a:p>
            <a:pPr marL="0" indent="0" eaLnBrk="1" hangingPunct="1">
              <a:spcBef>
                <a:spcPts val="1800"/>
              </a:spcBef>
            </a:pPr>
            <a:endParaRPr lang="en-US" altLang="en-US" sz="2800" dirty="0">
              <a:solidFill>
                <a:schemeClr val="bg1"/>
              </a:solidFill>
              <a:latin typeface="Tahoma" panose="020B0604030504040204" pitchFamily="34" charset="0"/>
              <a:cs typeface="Tahoma" panose="020B0604030504040204" pitchFamily="34" charset="0"/>
            </a:endParaRPr>
          </a:p>
          <a:p>
            <a:pPr marL="457200" indent="-457200" eaLnBrk="1" hangingPunct="1">
              <a:spcBef>
                <a:spcPts val="1800"/>
              </a:spcBef>
              <a:buFont typeface="Wingdings" panose="05000000000000000000" pitchFamily="2" charset="2"/>
              <a:buChar char="ü"/>
            </a:pPr>
            <a:r>
              <a:rPr lang="en-US" altLang="en-US" sz="2800" dirty="0">
                <a:solidFill>
                  <a:schemeClr val="bg1"/>
                </a:solidFill>
                <a:latin typeface="Tahoma" panose="020B0604030504040204" pitchFamily="34" charset="0"/>
                <a:cs typeface="Tahoma" panose="020B0604030504040204" pitchFamily="34" charset="0"/>
              </a:rPr>
              <a:t>The Pre-Proposal Meeting is for informational purposes only.</a:t>
            </a:r>
          </a:p>
          <a:p>
            <a:pPr marL="457200" indent="-457200" eaLnBrk="1" hangingPunct="1">
              <a:spcBef>
                <a:spcPts val="1800"/>
              </a:spcBef>
              <a:buFont typeface="Wingdings" panose="05000000000000000000" pitchFamily="2" charset="2"/>
              <a:buChar char="ü"/>
            </a:pPr>
            <a:r>
              <a:rPr lang="en-US" altLang="en-US" sz="2800" dirty="0">
                <a:solidFill>
                  <a:schemeClr val="bg1"/>
                </a:solidFill>
                <a:latin typeface="Tahoma" panose="020B0604030504040204" pitchFamily="34" charset="0"/>
                <a:cs typeface="Tahoma" panose="020B0604030504040204" pitchFamily="34" charset="0"/>
              </a:rPr>
              <a:t>It may answer some Proposer questions.</a:t>
            </a:r>
          </a:p>
          <a:p>
            <a:pPr marL="457200" indent="-457200" eaLnBrk="1" hangingPunct="1">
              <a:spcBef>
                <a:spcPts val="1800"/>
              </a:spcBef>
              <a:buFont typeface="Wingdings" panose="05000000000000000000" pitchFamily="2" charset="2"/>
              <a:buChar char="ü"/>
            </a:pPr>
            <a:r>
              <a:rPr lang="en-US" altLang="en-US" sz="2800" dirty="0">
                <a:solidFill>
                  <a:schemeClr val="bg1"/>
                </a:solidFill>
                <a:latin typeface="Tahoma" panose="020B0604030504040204" pitchFamily="34" charset="0"/>
                <a:cs typeface="Tahoma" panose="020B0604030504040204" pitchFamily="34" charset="0"/>
              </a:rPr>
              <a:t>Statements or representations made during the Meeting are NOT legally binding.</a:t>
            </a:r>
          </a:p>
          <a:p>
            <a:pPr marL="457200" indent="-457200" eaLnBrk="1" hangingPunct="1">
              <a:spcBef>
                <a:spcPts val="1800"/>
              </a:spcBef>
              <a:buFont typeface="Wingdings" panose="05000000000000000000" pitchFamily="2" charset="2"/>
              <a:buChar char="ü"/>
            </a:pPr>
            <a:r>
              <a:rPr lang="en-US" altLang="en-US" sz="2800" dirty="0">
                <a:solidFill>
                  <a:schemeClr val="bg1"/>
                </a:solidFill>
                <a:latin typeface="Tahoma" panose="020B0604030504040204" pitchFamily="34" charset="0"/>
                <a:cs typeface="Tahoma" panose="020B0604030504040204" pitchFamily="34" charset="0"/>
              </a:rPr>
              <a:t>Changes resulting from this Meeting are official only if issued through an amendment to the Solicitation.</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Effect transition="in" filter="wipe(down)">
                                      <p:cBhvr>
                                        <p:cTn id="7" dur="500"/>
                                        <p:tgtEl>
                                          <p:spTgt spid="61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circle(in)">
                                      <p:cBhvr>
                                        <p:cTn id="12" dur="2000"/>
                                        <p:tgtEl>
                                          <p:spTgt spid="61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147">
                                            <p:txEl>
                                              <p:pRg st="3" end="3"/>
                                            </p:txEl>
                                          </p:spTgt>
                                        </p:tgtEl>
                                        <p:attrNameLst>
                                          <p:attrName>style.visibility</p:attrName>
                                        </p:attrNameLst>
                                      </p:cBhvr>
                                      <p:to>
                                        <p:strVal val="visible"/>
                                      </p:to>
                                    </p:set>
                                    <p:animEffect transition="in" filter="wheel(1)">
                                      <p:cBhvr>
                                        <p:cTn id="17" dur="2000"/>
                                        <p:tgtEl>
                                          <p:spTgt spid="614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147">
                                            <p:txEl>
                                              <p:pRg st="4" end="4"/>
                                            </p:txEl>
                                          </p:spTgt>
                                        </p:tgtEl>
                                        <p:attrNameLst>
                                          <p:attrName>style.visibility</p:attrName>
                                        </p:attrNameLst>
                                      </p:cBhvr>
                                      <p:to>
                                        <p:strVal val="visible"/>
                                      </p:to>
                                    </p:set>
                                    <p:animEffect transition="in" filter="randombar(horizontal)">
                                      <p:cBhvr>
                                        <p:cTn id="22" dur="5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25"/>
          <p:cNvSpPr txBox="1">
            <a:spLocks noChangeArrowheads="1"/>
          </p:cNvSpPr>
          <p:nvPr/>
        </p:nvSpPr>
        <p:spPr bwMode="auto">
          <a:xfrm>
            <a:off x="1352550" y="422275"/>
            <a:ext cx="763905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800" b="1" cap="small" dirty="0">
                <a:solidFill>
                  <a:schemeClr val="bg1"/>
                </a:solidFill>
                <a:latin typeface="Tahoma" panose="020B0604030504040204" pitchFamily="34" charset="0"/>
                <a:cs typeface="Tahoma" panose="020B0604030504040204" pitchFamily="34" charset="0"/>
              </a:rPr>
              <a:t>Why are we here?</a:t>
            </a:r>
          </a:p>
        </p:txBody>
      </p:sp>
      <p:sp>
        <p:nvSpPr>
          <p:cNvPr id="5123" name="Content Placeholder 48"/>
          <p:cNvSpPr txBox="1">
            <a:spLocks/>
          </p:cNvSpPr>
          <p:nvPr/>
        </p:nvSpPr>
        <p:spPr bwMode="auto">
          <a:xfrm>
            <a:off x="381000" y="1670050"/>
            <a:ext cx="8277225" cy="488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lstStyle>
            <a:lvl1pPr marL="341313" indent="-341313" eaLnBrk="0" hangingPunct="0">
              <a:defRPr>
                <a:solidFill>
                  <a:schemeClr val="tx1"/>
                </a:solidFill>
                <a:latin typeface="Arial" panose="020B0604020202020204" pitchFamily="34" charset="0"/>
              </a:defRPr>
            </a:lvl1pPr>
            <a:lvl2pPr marL="798513" indent="-341313"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defRPr>
            </a:lvl9pPr>
          </a:lstStyle>
          <a:p>
            <a:pPr marL="457200" indent="-457200" eaLnBrk="1" hangingPunct="1">
              <a:spcBef>
                <a:spcPts val="1800"/>
              </a:spcBef>
              <a:buFont typeface="Wingdings" panose="05000000000000000000" pitchFamily="2" charset="2"/>
              <a:buChar char="q"/>
            </a:pPr>
            <a:r>
              <a:rPr lang="en-US" altLang="en-US" sz="2400" dirty="0">
                <a:solidFill>
                  <a:schemeClr val="bg1"/>
                </a:solidFill>
                <a:latin typeface="Tahoma" panose="020B0604030504040204" pitchFamily="34" charset="0"/>
                <a:cs typeface="Tahoma" panose="020B0604030504040204" pitchFamily="34" charset="0"/>
              </a:rPr>
              <a:t>This meeting is being convened to gain the prospective offerors understanding of the RFP package and as added assurance that all offerors propose with the same understanding of all conditions of the solicitation contract. </a:t>
            </a:r>
          </a:p>
          <a:p>
            <a:pPr marL="457200" indent="-457200" eaLnBrk="1" hangingPunct="1">
              <a:spcBef>
                <a:spcPts val="1800"/>
              </a:spcBef>
              <a:buFont typeface="Wingdings" panose="05000000000000000000" pitchFamily="2" charset="2"/>
              <a:buChar char="q"/>
            </a:pPr>
            <a:r>
              <a:rPr lang="en-US" altLang="en-US" sz="2400" dirty="0">
                <a:solidFill>
                  <a:schemeClr val="bg1"/>
                </a:solidFill>
                <a:latin typeface="Tahoma" panose="020B0604030504040204" pitchFamily="34" charset="0"/>
                <a:cs typeface="Tahoma" panose="020B0604030504040204" pitchFamily="34" charset="0"/>
              </a:rPr>
              <a:t>In addition, the meeting is to provide a forum for potential firms to discuss with the Authority, Solicitation CQ18193/ST, and respond to preliminary questions you may have.</a:t>
            </a:r>
          </a:p>
          <a:p>
            <a:pPr marL="457200" indent="-457200" eaLnBrk="1" hangingPunct="1">
              <a:spcBef>
                <a:spcPts val="1800"/>
              </a:spcBef>
              <a:buFont typeface="Wingdings" panose="05000000000000000000" pitchFamily="2" charset="2"/>
              <a:buChar char="q"/>
            </a:pPr>
            <a:endParaRPr lang="en-US" altLang="en-US" sz="2400" dirty="0">
              <a:solidFill>
                <a:schemeClr val="bg1"/>
              </a:solidFill>
              <a:latin typeface="Tahoma" panose="020B0604030504040204" pitchFamily="34" charset="0"/>
              <a:cs typeface="Tahoma" panose="020B0604030504040204" pitchFamily="34" charset="0"/>
            </a:endParaRPr>
          </a:p>
          <a:p>
            <a:pPr eaLnBrk="1" hangingPunct="1">
              <a:spcBef>
                <a:spcPts val="1800"/>
              </a:spcBef>
              <a:buFont typeface="Arial" panose="020B0604020202020204" pitchFamily="34" charset="0"/>
              <a:buNone/>
            </a:pPr>
            <a:endParaRPr lang="en-US" altLang="en-US" sz="2400" dirty="0">
              <a:solidFill>
                <a:schemeClr val="bg1"/>
              </a:solidFill>
              <a:latin typeface="Tahoma" panose="020B0604030504040204" pitchFamily="34" charset="0"/>
              <a:cs typeface="Tahoma" panose="020B0604030504040204" pitchFamily="34" charset="0"/>
            </a:endParaRPr>
          </a:p>
          <a:p>
            <a:pPr eaLnBrk="1" hangingPunct="1">
              <a:spcBef>
                <a:spcPts val="1800"/>
              </a:spcBef>
              <a:buFont typeface="Arial" panose="020B0604020202020204" pitchFamily="34" charset="0"/>
              <a:buChar char="•"/>
            </a:pPr>
            <a:endParaRPr lang="en-US" altLang="en-US" sz="2400" dirty="0">
              <a:solidFill>
                <a:schemeClr val="bg1"/>
              </a:solidFill>
              <a:latin typeface="Tahoma" panose="020B0604030504040204" pitchFamily="34" charset="0"/>
              <a:cs typeface="Tahoma" panose="020B0604030504040204" pitchFamily="34" charset="0"/>
            </a:endParaRPr>
          </a:p>
          <a:p>
            <a:pPr eaLnBrk="1" hangingPunct="1">
              <a:spcBef>
                <a:spcPts val="1800"/>
              </a:spcBef>
              <a:buFont typeface="Arial" panose="020B0604020202020204" pitchFamily="34" charset="0"/>
              <a:buChar char="•"/>
            </a:pPr>
            <a:endParaRPr lang="en-US" altLang="en-US" sz="2400" dirty="0">
              <a:solidFill>
                <a:schemeClr val="bg1"/>
              </a:solidFill>
              <a:latin typeface="Tahoma" panose="020B0604030504040204" pitchFamily="34" charset="0"/>
              <a:cs typeface="Tahoma" panose="020B0604030504040204" pitchFamily="34" charset="0"/>
            </a:endParaRPr>
          </a:p>
          <a:p>
            <a:pPr eaLnBrk="1" hangingPunct="1">
              <a:spcBef>
                <a:spcPts val="1800"/>
              </a:spcBef>
              <a:buFont typeface="Arial" panose="020B0604020202020204" pitchFamily="34" charset="0"/>
              <a:buChar char="•"/>
            </a:pPr>
            <a:endParaRPr lang="en-US" altLang="en-US" sz="2400" dirty="0">
              <a:solidFill>
                <a:schemeClr val="bg1"/>
              </a:solidFill>
              <a:latin typeface="Tahoma" panose="020B0604030504040204" pitchFamily="34" charset="0"/>
              <a:cs typeface="Tahoma" panose="020B060403050404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50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50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12EA3-2A2E-4518-9677-23E2233D532D}"/>
              </a:ext>
            </a:extLst>
          </p:cNvPr>
          <p:cNvSpPr>
            <a:spLocks noGrp="1"/>
          </p:cNvSpPr>
          <p:nvPr>
            <p:ph type="title"/>
          </p:nvPr>
        </p:nvSpPr>
        <p:spPr>
          <a:xfrm>
            <a:off x="457200" y="457200"/>
            <a:ext cx="8229600" cy="960438"/>
          </a:xfrm>
        </p:spPr>
        <p:txBody>
          <a:bodyPr/>
          <a:lstStyle/>
          <a:p>
            <a:pPr lvl="0" eaLnBrk="1" hangingPunct="1"/>
            <a:r>
              <a:rPr lang="en-US" altLang="en-US" sz="4800" b="1" cap="small" dirty="0">
                <a:solidFill>
                  <a:prstClr val="white"/>
                </a:solidFill>
                <a:latin typeface="Tahoma" panose="020B0604030504040204" pitchFamily="34" charset="0"/>
                <a:ea typeface="+mn-ea"/>
                <a:cs typeface="Tahoma" panose="020B0604030504040204" pitchFamily="34" charset="0"/>
              </a:rPr>
              <a:t>Why are we here?</a:t>
            </a:r>
            <a:br>
              <a:rPr lang="en-US" altLang="en-US" sz="4800" b="1" cap="small" dirty="0">
                <a:solidFill>
                  <a:prstClr val="white"/>
                </a:solidFill>
                <a:latin typeface="Tahoma" panose="020B0604030504040204" pitchFamily="34" charset="0"/>
                <a:ea typeface="+mn-ea"/>
                <a:cs typeface="Tahoma" panose="020B0604030504040204" pitchFamily="34" charset="0"/>
              </a:rPr>
            </a:br>
            <a:endParaRPr lang="en-US" dirty="0"/>
          </a:p>
        </p:txBody>
      </p:sp>
      <p:sp>
        <p:nvSpPr>
          <p:cNvPr id="3" name="Content Placeholder 2">
            <a:extLst>
              <a:ext uri="{FF2B5EF4-FFF2-40B4-BE49-F238E27FC236}">
                <a16:creationId xmlns:a16="http://schemas.microsoft.com/office/drawing/2014/main" id="{0BF026A8-F8C5-42FC-94D6-0F1F1618E2AF}"/>
              </a:ext>
            </a:extLst>
          </p:cNvPr>
          <p:cNvSpPr>
            <a:spLocks noGrp="1"/>
          </p:cNvSpPr>
          <p:nvPr>
            <p:ph idx="1"/>
          </p:nvPr>
        </p:nvSpPr>
        <p:spPr/>
        <p:txBody>
          <a:bodyPr/>
          <a:lstStyle/>
          <a:p>
            <a:pPr marL="457200" lvl="0" indent="-457200" eaLnBrk="1" hangingPunct="1">
              <a:spcBef>
                <a:spcPts val="1800"/>
              </a:spcBef>
              <a:buFont typeface="Wingdings" panose="05000000000000000000" pitchFamily="2" charset="2"/>
              <a:buChar char="q"/>
            </a:pPr>
            <a:endParaRPr lang="en-US" altLang="en-US" sz="2800" dirty="0">
              <a:solidFill>
                <a:prstClr val="white"/>
              </a:solidFill>
              <a:latin typeface="Tahoma" panose="020B0604030504040204" pitchFamily="34" charset="0"/>
              <a:cs typeface="Tahoma" panose="020B0604030504040204" pitchFamily="34" charset="0"/>
            </a:endParaRPr>
          </a:p>
          <a:p>
            <a:pPr marL="457200" lvl="0" indent="-457200" eaLnBrk="1" hangingPunct="1">
              <a:spcBef>
                <a:spcPts val="1800"/>
              </a:spcBef>
              <a:buFont typeface="Wingdings" panose="05000000000000000000" pitchFamily="2" charset="2"/>
              <a:buChar char="q"/>
            </a:pPr>
            <a:r>
              <a:rPr lang="en-US" altLang="en-US" sz="2800" dirty="0">
                <a:solidFill>
                  <a:prstClr val="white"/>
                </a:solidFill>
                <a:latin typeface="Tahoma" panose="020B0604030504040204" pitchFamily="34" charset="0"/>
                <a:cs typeface="Tahoma" panose="020B0604030504040204" pitchFamily="34" charset="0"/>
              </a:rPr>
              <a:t>Whatever is stated during the meeting is meant to be helpful but does not and cannot change the Bid Documents. Changes, if any, to the Bid Documents will be through the issuance of amendment.  </a:t>
            </a:r>
          </a:p>
          <a:p>
            <a:endParaRPr lang="en-US" dirty="0"/>
          </a:p>
        </p:txBody>
      </p:sp>
    </p:spTree>
    <p:extLst>
      <p:ext uri="{BB962C8B-B14F-4D97-AF65-F5344CB8AC3E}">
        <p14:creationId xmlns:p14="http://schemas.microsoft.com/office/powerpoint/2010/main" val="3485352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F1173-5A60-41F9-B839-238B74B775A1}"/>
              </a:ext>
            </a:extLst>
          </p:cNvPr>
          <p:cNvSpPr>
            <a:spLocks noGrp="1"/>
          </p:cNvSpPr>
          <p:nvPr>
            <p:ph type="title"/>
          </p:nvPr>
        </p:nvSpPr>
        <p:spPr/>
        <p:txBody>
          <a:bodyPr/>
          <a:lstStyle/>
          <a:p>
            <a:r>
              <a:rPr lang="en-US" sz="3300" b="1" dirty="0">
                <a:solidFill>
                  <a:prstClr val="white"/>
                </a:solidFill>
                <a:latin typeface="Tahoma" panose="020B0604030504040204" pitchFamily="34" charset="0"/>
                <a:ea typeface="Tahoma" panose="020B0604030504040204" pitchFamily="34" charset="0"/>
                <a:cs typeface="Tahoma" panose="020B0604030504040204" pitchFamily="34" charset="0"/>
              </a:rPr>
              <a:t>General Scope of Work</a:t>
            </a:r>
            <a:endParaRPr lang="en-US" dirty="0"/>
          </a:p>
        </p:txBody>
      </p:sp>
      <p:sp>
        <p:nvSpPr>
          <p:cNvPr id="3" name="Content Placeholder 2">
            <a:extLst>
              <a:ext uri="{FF2B5EF4-FFF2-40B4-BE49-F238E27FC236}">
                <a16:creationId xmlns:a16="http://schemas.microsoft.com/office/drawing/2014/main" id="{3DC5A925-14B3-413A-82D2-C549E3CDED67}"/>
              </a:ext>
            </a:extLst>
          </p:cNvPr>
          <p:cNvSpPr>
            <a:spLocks noGrp="1"/>
          </p:cNvSpPr>
          <p:nvPr>
            <p:ph idx="1"/>
          </p:nvPr>
        </p:nvSpPr>
        <p:spPr>
          <a:xfrm>
            <a:off x="457200" y="1600200"/>
            <a:ext cx="8229600" cy="4800600"/>
          </a:xfrm>
        </p:spPr>
        <p:txBody>
          <a:bodyPr/>
          <a:lstStyle/>
          <a:p>
            <a:r>
              <a:rPr lang="en-US" sz="1800" dirty="0">
                <a:solidFill>
                  <a:schemeClr val="bg1"/>
                </a:solidFill>
                <a:latin typeface="Tahoma" panose="020B0604030504040204" pitchFamily="34" charset="0"/>
                <a:ea typeface="Tahoma" panose="020B0604030504040204" pitchFamily="34" charset="0"/>
                <a:cs typeface="Tahoma" panose="020B0604030504040204" pitchFamily="34" charset="0"/>
              </a:rPr>
              <a:t>The Washington Metropolitan Area Transit Authority (WMATA) requires the services of a qualified contractor(s) to design, fabricate and install integrated panoramic Wall Scapes and interactive display units for maps, news, information and advertising at various metro station locations. In addition to locations, spaces and display components identified by WMATA, Contractors are highly encouraged to propose complementary locations, designs and display components that fully leverage WMATA’s unique rail stations and space dimensions to drive customer engagement and revenue generation. The designs should enhance customer experience on the WMATA system for commuters and visitors to the national capital region, engage and inform riders, and promote advertisements as a source of revenue to support core transit services.</a:t>
            </a:r>
          </a:p>
          <a:p>
            <a:r>
              <a:rPr lang="en-US" sz="1800" dirty="0">
                <a:solidFill>
                  <a:schemeClr val="bg1"/>
                </a:solidFill>
                <a:latin typeface="Tahoma" panose="020B0604030504040204" pitchFamily="34" charset="0"/>
                <a:ea typeface="Tahoma" panose="020B0604030504040204" pitchFamily="34" charset="0"/>
                <a:cs typeface="Tahoma" panose="020B0604030504040204" pitchFamily="34" charset="0"/>
              </a:rPr>
              <a:t> The media for the digital Wall Scapes and display terminals shall be controlled through a contemporary Content Management System (CMS) to facilitate coordinated messaging, content displays and centralized management</a:t>
            </a: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1323443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br>
              <a:rPr lang="en-US" sz="4000" b="1" cap="small"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4000" b="1" cap="small" dirty="0">
                <a:solidFill>
                  <a:schemeClr val="bg1"/>
                </a:solidFill>
                <a:latin typeface="Tahoma" panose="020B0604030504040204" pitchFamily="34" charset="0"/>
                <a:ea typeface="Tahoma" panose="020B0604030504040204" pitchFamily="34" charset="0"/>
                <a:cs typeface="Tahoma" panose="020B0604030504040204" pitchFamily="34" charset="0"/>
              </a:rPr>
              <a:t>Project Bid Schedule</a:t>
            </a:r>
            <a:br>
              <a:rPr lang="en-US" sz="4000" b="1" cap="small" dirty="0">
                <a:solidFill>
                  <a:schemeClr val="bg1"/>
                </a:solidFill>
                <a:latin typeface="Tahoma" panose="020B0604030504040204" pitchFamily="34" charset="0"/>
                <a:ea typeface="Tahoma" panose="020B0604030504040204" pitchFamily="34" charset="0"/>
                <a:cs typeface="Tahoma" panose="020B0604030504040204" pitchFamily="34" charset="0"/>
              </a:rPr>
            </a:br>
            <a:endParaRPr lang="en-US" sz="4000" b="1" cap="small"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56043270"/>
              </p:ext>
            </p:extLst>
          </p:nvPr>
        </p:nvGraphicFramePr>
        <p:xfrm>
          <a:off x="457200" y="1600200"/>
          <a:ext cx="8229600" cy="3779520"/>
        </p:xfrm>
        <a:graphic>
          <a:graphicData uri="http://schemas.openxmlformats.org/drawingml/2006/table">
            <a:tbl>
              <a:tblPr firstRow="1" bandRow="1">
                <a:tableStyleId>{E8B1032C-EA38-4F05-BA0D-38AFFFC7BED3}</a:tableStyleId>
              </a:tblPr>
              <a:tblGrid>
                <a:gridCol w="38100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370840">
                <a:tc>
                  <a:txBody>
                    <a:bodyPr/>
                    <a:lstStyle/>
                    <a:p>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Issue</a:t>
                      </a:r>
                      <a:r>
                        <a:rPr lang="en-US" sz="3200" baseline="0" dirty="0">
                          <a:solidFill>
                            <a:schemeClr val="bg1"/>
                          </a:solidFill>
                          <a:latin typeface="Tahoma" panose="020B0604030504040204" pitchFamily="34" charset="0"/>
                          <a:ea typeface="Tahoma" panose="020B0604030504040204" pitchFamily="34" charset="0"/>
                          <a:cs typeface="Tahoma" panose="020B0604030504040204" pitchFamily="34" charset="0"/>
                        </a:rPr>
                        <a:t> Request For Proposals</a:t>
                      </a: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US" sz="3200" baseline="0" dirty="0">
                          <a:solidFill>
                            <a:schemeClr val="bg1"/>
                          </a:solidFill>
                          <a:latin typeface="Tahoma" panose="020B0604030504040204" pitchFamily="34" charset="0"/>
                          <a:ea typeface="Tahoma" panose="020B0604030504040204" pitchFamily="34" charset="0"/>
                          <a:cs typeface="Tahoma" panose="020B0604030504040204" pitchFamily="34" charset="0"/>
                        </a:rPr>
                        <a:t>May 14, 2018</a:t>
                      </a: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0"/>
                  </a:ext>
                </a:extLst>
              </a:tr>
              <a:tr h="370840">
                <a:tc>
                  <a:txBody>
                    <a:bodyPr/>
                    <a:lstStyle/>
                    <a:p>
                      <a:r>
                        <a:rPr lang="en-US" sz="3200" b="1" dirty="0">
                          <a:solidFill>
                            <a:schemeClr val="bg1"/>
                          </a:solidFill>
                          <a:latin typeface="Tahoma" panose="020B0604030504040204" pitchFamily="34" charset="0"/>
                          <a:ea typeface="Tahoma" panose="020B0604030504040204" pitchFamily="34" charset="0"/>
                          <a:cs typeface="Tahoma" panose="020B0604030504040204" pitchFamily="34" charset="0"/>
                        </a:rPr>
                        <a:t>Pre-Proposal Meeting</a:t>
                      </a:r>
                    </a:p>
                  </a:txBody>
                  <a:tcPr/>
                </a:tc>
                <a:tc>
                  <a:txBody>
                    <a:bodyPr/>
                    <a:lstStyle/>
                    <a:p>
                      <a:r>
                        <a:rPr lang="en-US" sz="3200" b="1" kern="1200" dirty="0">
                          <a:solidFill>
                            <a:schemeClr val="bg1"/>
                          </a:solidFill>
                          <a:latin typeface="Tahoma" panose="020B0604030504040204" pitchFamily="34" charset="0"/>
                          <a:ea typeface="Tahoma" panose="020B0604030504040204" pitchFamily="34" charset="0"/>
                          <a:cs typeface="Tahoma" panose="020B0604030504040204" pitchFamily="34" charset="0"/>
                        </a:rPr>
                        <a:t>May 25, 2018 </a:t>
                      </a:r>
                      <a:r>
                        <a:rPr lang="en-US" sz="3200" b="1" baseline="0" dirty="0">
                          <a:solidFill>
                            <a:schemeClr val="bg1"/>
                          </a:solidFill>
                          <a:latin typeface="Tahoma" panose="020B0604030504040204" pitchFamily="34" charset="0"/>
                          <a:ea typeface="Tahoma" panose="020B0604030504040204" pitchFamily="34" charset="0"/>
                          <a:cs typeface="Tahoma" panose="020B0604030504040204" pitchFamily="34" charset="0"/>
                        </a:rPr>
                        <a:t>@ 10:00 AM</a:t>
                      </a:r>
                      <a:endParaRPr lang="en-US" sz="3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1"/>
                  </a:ext>
                </a:extLst>
              </a:tr>
              <a:tr h="370840">
                <a:tc>
                  <a:txBody>
                    <a:bodyPr/>
                    <a:lstStyle/>
                    <a:p>
                      <a:r>
                        <a:rPr lang="en-US" sz="3200" b="1" dirty="0">
                          <a:solidFill>
                            <a:schemeClr val="bg1"/>
                          </a:solidFill>
                          <a:latin typeface="Tahoma" panose="020B0604030504040204" pitchFamily="34" charset="0"/>
                          <a:ea typeface="Tahoma" panose="020B0604030504040204" pitchFamily="34" charset="0"/>
                          <a:cs typeface="Tahoma" panose="020B0604030504040204" pitchFamily="34" charset="0"/>
                        </a:rPr>
                        <a:t>Proposals Due</a:t>
                      </a:r>
                    </a:p>
                  </a:txBody>
                  <a:tcPr/>
                </a:tc>
                <a:tc>
                  <a:txBody>
                    <a:bodyPr/>
                    <a:lstStyle/>
                    <a:p>
                      <a:r>
                        <a:rPr lang="en-US" sz="3200" b="1" dirty="0">
                          <a:solidFill>
                            <a:schemeClr val="bg1"/>
                          </a:solidFill>
                          <a:latin typeface="Tahoma" panose="020B0604030504040204" pitchFamily="34" charset="0"/>
                          <a:ea typeface="Tahoma" panose="020B0604030504040204" pitchFamily="34" charset="0"/>
                          <a:cs typeface="Tahoma" panose="020B0604030504040204" pitchFamily="34" charset="0"/>
                        </a:rPr>
                        <a:t>June 25, 2018 by  COB</a:t>
                      </a:r>
                    </a:p>
                  </a:txBody>
                  <a:tcPr/>
                </a:tc>
                <a:extLst>
                  <a:ext uri="{0D108BD9-81ED-4DB2-BD59-A6C34878D82A}">
                    <a16:rowId xmlns:a16="http://schemas.microsoft.com/office/drawing/2014/main" val="10005"/>
                  </a:ext>
                </a:extLst>
              </a:tr>
              <a:tr h="370840">
                <a:tc>
                  <a:txBody>
                    <a:bodyPr/>
                    <a:lstStyle/>
                    <a:p>
                      <a:r>
                        <a:rPr lang="en-US" sz="3200" b="1" dirty="0">
                          <a:solidFill>
                            <a:schemeClr val="bg1"/>
                          </a:solidFill>
                          <a:latin typeface="Tahoma" panose="020B0604030504040204" pitchFamily="34" charset="0"/>
                          <a:ea typeface="Tahoma" panose="020B0604030504040204" pitchFamily="34" charset="0"/>
                          <a:cs typeface="Tahoma" panose="020B0604030504040204" pitchFamily="34" charset="0"/>
                        </a:rPr>
                        <a:t>Projected Award</a:t>
                      </a:r>
                    </a:p>
                  </a:txBody>
                  <a:tcPr/>
                </a:tc>
                <a:tc>
                  <a:txBody>
                    <a:bodyPr/>
                    <a:lstStyle/>
                    <a:p>
                      <a:r>
                        <a:rPr lang="en-US" sz="3200" b="1" dirty="0">
                          <a:solidFill>
                            <a:schemeClr val="bg1"/>
                          </a:solidFill>
                          <a:latin typeface="Tahoma" panose="020B0604030504040204" pitchFamily="34" charset="0"/>
                          <a:ea typeface="Tahoma" panose="020B0604030504040204" pitchFamily="34" charset="0"/>
                          <a:cs typeface="Tahoma" panose="020B0604030504040204" pitchFamily="34" charset="0"/>
                        </a:rPr>
                        <a:t>August 1, 2018</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9838985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0C44CF8452A84489368ECE0D21C219B" ma:contentTypeVersion="1" ma:contentTypeDescription="Create a new document." ma:contentTypeScope="" ma:versionID="29f8bd1a7c41d87ef35a21887f95743c">
  <xsd:schema xmlns:xsd="http://www.w3.org/2001/XMLSchema" xmlns:xs="http://www.w3.org/2001/XMLSchema" xmlns:p="http://schemas.microsoft.com/office/2006/metadata/properties" xmlns:ns1="http://schemas.microsoft.com/sharepoint/v3" targetNamespace="http://schemas.microsoft.com/office/2006/metadata/properties" ma:root="true" ma:fieldsID="d810986b036840e28274f9fca8f918e2"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7A2F9DA-986C-45F3-9CD9-DBE804AD2FBE}">
  <ds:schemaRefs>
    <ds:schemaRef ds:uri="http://schemas.microsoft.com/sharepoint/v3/contenttype/forms"/>
  </ds:schemaRefs>
</ds:datastoreItem>
</file>

<file path=customXml/itemProps2.xml><?xml version="1.0" encoding="utf-8"?>
<ds:datastoreItem xmlns:ds="http://schemas.openxmlformats.org/officeDocument/2006/customXml" ds:itemID="{F4C96948-0B79-4877-8402-C5313F1347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B062EC-9E47-4C46-AE69-0A27BAF8BC0D}">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6221</TotalTime>
  <Words>1221</Words>
  <Application>Microsoft Office PowerPoint</Application>
  <PresentationFormat>On-screen Show (4:3)</PresentationFormat>
  <Paragraphs>172</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Tahoma</vt:lpstr>
      <vt:lpstr>Wingdings</vt:lpstr>
      <vt:lpstr>Office Theme</vt:lpstr>
      <vt:lpstr>PowerPoint Presentation</vt:lpstr>
      <vt:lpstr>PowerPoint Presentation</vt:lpstr>
      <vt:lpstr>WMATA Personnel</vt:lpstr>
      <vt:lpstr>Safety Tip Memorial Day Safety</vt:lpstr>
      <vt:lpstr>PowerPoint Presentation</vt:lpstr>
      <vt:lpstr>PowerPoint Presentation</vt:lpstr>
      <vt:lpstr>Why are we here? </vt:lpstr>
      <vt:lpstr>General Scope of Work</vt:lpstr>
      <vt:lpstr> Project Bid Schedule </vt:lpstr>
      <vt:lpstr>        Solicitation &amp; Specifications </vt:lpstr>
      <vt:lpstr>Proposing Requirements</vt:lpstr>
      <vt:lpstr>    Submission/Withdrawal of Bid </vt:lpstr>
      <vt:lpstr>PowerPoint Presentation</vt:lpstr>
      <vt:lpstr> Basis for Award </vt:lpstr>
      <vt:lpstr>Technical Proposal Factors</vt:lpstr>
      <vt:lpstr>Technical Proposal Factors</vt:lpstr>
      <vt:lpstr>Technical Proposal Factors</vt:lpstr>
      <vt:lpstr>Ratings for Evaluation</vt:lpstr>
      <vt:lpstr>Ratings for Evaluation</vt:lpstr>
      <vt:lpstr>Ratings for Evaluation</vt:lpstr>
      <vt:lpstr>Price Proposal</vt:lpstr>
      <vt:lpstr>Price Proposal</vt:lpstr>
      <vt:lpstr>What if I have a Question?</vt:lpstr>
      <vt:lpstr>Questions?</vt:lpstr>
    </vt:vector>
  </TitlesOfParts>
  <Company>Washington Area Metropolitan Transit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e011102</dc:creator>
  <cp:lastModifiedBy>Tolliver, Sherreen N.</cp:lastModifiedBy>
  <cp:revision>436</cp:revision>
  <cp:lastPrinted>2015-08-27T18:24:05Z</cp:lastPrinted>
  <dcterms:created xsi:type="dcterms:W3CDTF">2010-04-27T13:17:40Z</dcterms:created>
  <dcterms:modified xsi:type="dcterms:W3CDTF">2018-05-25T16:43:21Z</dcterms:modified>
</cp:coreProperties>
</file>